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4042" r:id="rId2"/>
    <p:sldMasterId id="2147485222" r:id="rId3"/>
    <p:sldMasterId id="2147485234" r:id="rId4"/>
    <p:sldMasterId id="2147485246" r:id="rId5"/>
    <p:sldMasterId id="2147485258" r:id="rId6"/>
    <p:sldMasterId id="2147485270" r:id="rId7"/>
    <p:sldMasterId id="2147485282" r:id="rId8"/>
    <p:sldMasterId id="2147485294" r:id="rId9"/>
    <p:sldMasterId id="2147485306" r:id="rId10"/>
    <p:sldMasterId id="2147485318" r:id="rId11"/>
    <p:sldMasterId id="2147485330" r:id="rId12"/>
    <p:sldMasterId id="2147485342" r:id="rId13"/>
    <p:sldMasterId id="2147485354" r:id="rId14"/>
    <p:sldMasterId id="2147485366" r:id="rId15"/>
    <p:sldMasterId id="2147485378" r:id="rId16"/>
    <p:sldMasterId id="2147485390" r:id="rId17"/>
    <p:sldMasterId id="2147485402" r:id="rId18"/>
    <p:sldMasterId id="2147485414" r:id="rId19"/>
    <p:sldMasterId id="2147485426" r:id="rId20"/>
    <p:sldMasterId id="2147485438" r:id="rId21"/>
  </p:sldMasterIdLst>
  <p:notesMasterIdLst>
    <p:notesMasterId r:id="rId87"/>
  </p:notesMasterIdLst>
  <p:handoutMasterIdLst>
    <p:handoutMasterId r:id="rId88"/>
  </p:handoutMasterIdLst>
  <p:sldIdLst>
    <p:sldId id="300" r:id="rId22"/>
    <p:sldId id="480" r:id="rId23"/>
    <p:sldId id="303" r:id="rId24"/>
    <p:sldId id="316" r:id="rId25"/>
    <p:sldId id="394" r:id="rId26"/>
    <p:sldId id="440" r:id="rId27"/>
    <p:sldId id="527" r:id="rId28"/>
    <p:sldId id="528" r:id="rId29"/>
    <p:sldId id="529" r:id="rId30"/>
    <p:sldId id="517" r:id="rId31"/>
    <p:sldId id="526" r:id="rId32"/>
    <p:sldId id="412" r:id="rId33"/>
    <p:sldId id="530" r:id="rId34"/>
    <p:sldId id="531" r:id="rId35"/>
    <p:sldId id="532" r:id="rId36"/>
    <p:sldId id="544" r:id="rId37"/>
    <p:sldId id="439" r:id="rId38"/>
    <p:sldId id="490" r:id="rId39"/>
    <p:sldId id="489" r:id="rId40"/>
    <p:sldId id="481" r:id="rId41"/>
    <p:sldId id="507" r:id="rId42"/>
    <p:sldId id="552" r:id="rId43"/>
    <p:sldId id="547" r:id="rId44"/>
    <p:sldId id="548" r:id="rId45"/>
    <p:sldId id="549" r:id="rId46"/>
    <p:sldId id="550" r:id="rId47"/>
    <p:sldId id="508" r:id="rId48"/>
    <p:sldId id="509" r:id="rId49"/>
    <p:sldId id="495" r:id="rId50"/>
    <p:sldId id="513" r:id="rId51"/>
    <p:sldId id="551" r:id="rId52"/>
    <p:sldId id="475" r:id="rId53"/>
    <p:sldId id="476" r:id="rId54"/>
    <p:sldId id="545" r:id="rId55"/>
    <p:sldId id="453" r:id="rId56"/>
    <p:sldId id="546" r:id="rId57"/>
    <p:sldId id="429" r:id="rId58"/>
    <p:sldId id="454" r:id="rId59"/>
    <p:sldId id="455" r:id="rId60"/>
    <p:sldId id="477" r:id="rId61"/>
    <p:sldId id="533" r:id="rId62"/>
    <p:sldId id="534" r:id="rId63"/>
    <p:sldId id="535" r:id="rId64"/>
    <p:sldId id="446" r:id="rId65"/>
    <p:sldId id="518" r:id="rId66"/>
    <p:sldId id="391" r:id="rId67"/>
    <p:sldId id="392" r:id="rId68"/>
    <p:sldId id="521" r:id="rId69"/>
    <p:sldId id="441" r:id="rId70"/>
    <p:sldId id="536" r:id="rId71"/>
    <p:sldId id="537" r:id="rId72"/>
    <p:sldId id="332" r:id="rId73"/>
    <p:sldId id="538" r:id="rId74"/>
    <p:sldId id="365" r:id="rId75"/>
    <p:sldId id="539" r:id="rId76"/>
    <p:sldId id="540" r:id="rId77"/>
    <p:sldId id="541" r:id="rId78"/>
    <p:sldId id="542" r:id="rId79"/>
    <p:sldId id="543" r:id="rId80"/>
    <p:sldId id="463" r:id="rId81"/>
    <p:sldId id="419" r:id="rId82"/>
    <p:sldId id="381" r:id="rId83"/>
    <p:sldId id="553" r:id="rId84"/>
    <p:sldId id="522" r:id="rId85"/>
    <p:sldId id="499" r:id="rId86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ＭＳ Ｐゴシック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8193" autoAdjust="0"/>
    <p:restoredTop sz="91779" autoAdjust="0"/>
  </p:normalViewPr>
  <p:slideViewPr>
    <p:cSldViewPr snapToGrid="0" showGuides="1">
      <p:cViewPr>
        <p:scale>
          <a:sx n="70" d="100"/>
          <a:sy n="70" d="100"/>
        </p:scale>
        <p:origin x="-510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76" Type="http://schemas.openxmlformats.org/officeDocument/2006/relationships/slide" Target="slides/slide55.xml"/><Relationship Id="rId84" Type="http://schemas.openxmlformats.org/officeDocument/2006/relationships/slide" Target="slides/slide63.xml"/><Relationship Id="rId89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0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66" Type="http://schemas.openxmlformats.org/officeDocument/2006/relationships/slide" Target="slides/slide45.xml"/><Relationship Id="rId74" Type="http://schemas.openxmlformats.org/officeDocument/2006/relationships/slide" Target="slides/slide53.xml"/><Relationship Id="rId79" Type="http://schemas.openxmlformats.org/officeDocument/2006/relationships/slide" Target="slides/slide58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0.xml"/><Relationship Id="rId82" Type="http://schemas.openxmlformats.org/officeDocument/2006/relationships/slide" Target="slides/slide61.xml"/><Relationship Id="rId90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77" Type="http://schemas.openxmlformats.org/officeDocument/2006/relationships/slide" Target="slides/slide5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80" Type="http://schemas.openxmlformats.org/officeDocument/2006/relationships/slide" Target="slides/slide59.xml"/><Relationship Id="rId85" Type="http://schemas.openxmlformats.org/officeDocument/2006/relationships/slide" Target="slides/slide6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slide" Target="slides/slide4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70" Type="http://schemas.openxmlformats.org/officeDocument/2006/relationships/slide" Target="slides/slide49.xml"/><Relationship Id="rId75" Type="http://schemas.openxmlformats.org/officeDocument/2006/relationships/slide" Target="slides/slide54.xml"/><Relationship Id="rId83" Type="http://schemas.openxmlformats.org/officeDocument/2006/relationships/slide" Target="slides/slide6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slide" Target="slides/slide52.xml"/><Relationship Id="rId78" Type="http://schemas.openxmlformats.org/officeDocument/2006/relationships/slide" Target="slides/slide57.xml"/><Relationship Id="rId81" Type="http://schemas.openxmlformats.org/officeDocument/2006/relationships/slide" Target="slides/slide60.xml"/><Relationship Id="rId86" Type="http://schemas.openxmlformats.org/officeDocument/2006/relationships/slide" Target="slides/slide6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7" tIns="47429" rIns="94857" bIns="47429" numCol="1" anchor="t" anchorCtr="0" compatLnSpc="1">
            <a:prstTxWarp prst="textNoShape">
              <a:avLst/>
            </a:prstTxWarp>
          </a:bodyPr>
          <a:lstStyle>
            <a:lvl1pPr defTabSz="947904" eaLnBrk="0" hangingPunct="0">
              <a:defRPr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78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7" tIns="47429" rIns="94857" bIns="47429" numCol="1" anchor="t" anchorCtr="0" compatLnSpc="1">
            <a:prstTxWarp prst="textNoShape">
              <a:avLst/>
            </a:prstTxWarp>
          </a:bodyPr>
          <a:lstStyle>
            <a:lvl1pPr algn="r" defTabSz="947904" eaLnBrk="0" hangingPunct="0">
              <a:defRPr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498EE223-F072-4876-9038-7D8239D7D557}" type="datetimeFigureOut">
              <a:rPr lang="ja-JP" altLang="en-US"/>
              <a:pPr>
                <a:defRPr/>
              </a:pPr>
              <a:t>2019/7/18</a:t>
            </a:fld>
            <a:endParaRPr lang="en-US" altLang="ja-JP"/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1013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7" tIns="47429" rIns="94857" bIns="47429" numCol="1" anchor="b" anchorCtr="0" compatLnSpc="1">
            <a:prstTxWarp prst="textNoShape">
              <a:avLst/>
            </a:prstTxWarp>
          </a:bodyPr>
          <a:lstStyle>
            <a:lvl1pPr defTabSz="947904" eaLnBrk="0" hangingPunct="0">
              <a:defRPr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71013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7" tIns="47429" rIns="94857" bIns="47429" numCol="1" anchor="b" anchorCtr="0" compatLnSpc="1">
            <a:prstTxWarp prst="textNoShape">
              <a:avLst/>
            </a:prstTxWarp>
          </a:bodyPr>
          <a:lstStyle>
            <a:lvl1pPr algn="r" defTabSz="947904" eaLnBrk="0" hangingPunct="0">
              <a:defRPr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32C10CDB-0E91-436F-852D-26E5D13B0AEE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74423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7" tIns="47429" rIns="94857" bIns="47429" numCol="1" anchor="t" anchorCtr="0" compatLnSpc="1">
            <a:prstTxWarp prst="textNoShape">
              <a:avLst/>
            </a:prstTxWarp>
          </a:bodyPr>
          <a:lstStyle>
            <a:lvl1pPr defTabSz="947904">
              <a:defRPr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78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7" tIns="47429" rIns="94857" bIns="47429" numCol="1" anchor="t" anchorCtr="0" compatLnSpc="1">
            <a:prstTxWarp prst="textNoShape">
              <a:avLst/>
            </a:prstTxWarp>
          </a:bodyPr>
          <a:lstStyle>
            <a:lvl1pPr algn="r" defTabSz="947904">
              <a:defRPr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39775"/>
            <a:ext cx="4930775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86300"/>
            <a:ext cx="5386387" cy="444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7" tIns="47429" rIns="94857" bIns="474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1013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7" tIns="47429" rIns="94857" bIns="47429" numCol="1" anchor="b" anchorCtr="0" compatLnSpc="1">
            <a:prstTxWarp prst="textNoShape">
              <a:avLst/>
            </a:prstTxWarp>
          </a:bodyPr>
          <a:lstStyle>
            <a:lvl1pPr defTabSz="947904">
              <a:defRPr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71013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7" tIns="47429" rIns="94857" bIns="47429" numCol="1" anchor="b" anchorCtr="0" compatLnSpc="1">
            <a:prstTxWarp prst="textNoShape">
              <a:avLst/>
            </a:prstTxWarp>
          </a:bodyPr>
          <a:lstStyle>
            <a:lvl1pPr algn="r" defTabSz="947904">
              <a:defRPr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EF7E2FD3-1EC5-444A-AF76-214798B920FF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910982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dirty="0" smtClean="0"/>
          </a:p>
        </p:txBody>
      </p:sp>
      <p:sp>
        <p:nvSpPr>
          <p:cNvPr id="75780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C26B893E-1434-4C94-A1A3-CCB4CF564173}" type="slidenum">
              <a:rPr lang="ja-JP" altLang="en-US" smtClean="0">
                <a:latin typeface="Times New Roman" pitchFamily="18" charset="0"/>
              </a:rPr>
              <a:pPr eaLnBrk="1" hangingPunct="1"/>
              <a:t>1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E2FD3-1EC5-444A-AF76-214798B920FF}" type="slidenum">
              <a:rPr lang="ja-JP" altLang="en-US" smtClean="0"/>
              <a:pPr>
                <a:defRPr/>
              </a:pPr>
              <a:t>62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47877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ja-JP" altLang="en-US" smtClean="0"/>
              <a:t>時が経てば教わったことも古くなるので、必要に応じて自分で情報をアップデートする必要がある。教わるだけではなく、「必要なことは源泉情報に当たる」姿勢をもつこと。</a:t>
            </a:r>
          </a:p>
        </p:txBody>
      </p:sp>
      <p:sp>
        <p:nvSpPr>
          <p:cNvPr id="7680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defTabSz="947738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defTabSz="947738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defTabSz="947738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defTabSz="947738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EC5CF981-B36F-475E-ADDD-969C1FBF0F0F}" type="slidenum">
              <a:rPr lang="ja-JP" altLang="en-US" smtClean="0">
                <a:latin typeface="Times New Roman" pitchFamily="18" charset="0"/>
              </a:rPr>
              <a:pPr eaLnBrk="1" hangingPunct="1"/>
              <a:t>3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dirty="0" smtClean="0"/>
          </a:p>
        </p:txBody>
      </p:sp>
      <p:sp>
        <p:nvSpPr>
          <p:cNvPr id="77828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CCD70202-EEF8-4C1B-8D43-E874DD5D4949}" type="slidenum">
              <a:rPr lang="ja-JP" altLang="en-US" smtClean="0">
                <a:latin typeface="Times New Roman" pitchFamily="18" charset="0"/>
              </a:rPr>
              <a:pPr eaLnBrk="1" hangingPunct="1"/>
              <a:t>5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dirty="0" smtClean="0"/>
          </a:p>
        </p:txBody>
      </p:sp>
      <p:sp>
        <p:nvSpPr>
          <p:cNvPr id="78852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33218373-AFB2-4133-AD46-38D534E14CD1}" type="slidenum">
              <a:rPr lang="ja-JP" altLang="en-US" smtClean="0">
                <a:latin typeface="Times New Roman" pitchFamily="18" charset="0"/>
                <a:ea typeface="メイリオ" panose="020B0604030504040204" pitchFamily="50" charset="-128"/>
              </a:rPr>
              <a:pPr eaLnBrk="1" hangingPunct="1"/>
              <a:t>7</a:t>
            </a:fld>
            <a:endParaRPr lang="en-US" altLang="ja-JP" dirty="0" smtClean="0">
              <a:latin typeface="Times New Roman" pitchFamily="18" charset="0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ja-JP" altLang="en-US" smtClean="0"/>
              <a:t>補助データの内容詳細。拡張子を見ると何のファイルかわかるようになっている。</a:t>
            </a:r>
          </a:p>
        </p:txBody>
      </p:sp>
      <p:sp>
        <p:nvSpPr>
          <p:cNvPr id="79876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EC9120C2-1107-49ED-8ECA-160FB0565CEA}" type="slidenum">
              <a:rPr lang="ja-JP" altLang="en-US" smtClean="0">
                <a:latin typeface="Times New Roman" pitchFamily="18" charset="0"/>
                <a:ea typeface="メイリオ" panose="020B0604030504040204" pitchFamily="50" charset="-128"/>
              </a:rPr>
              <a:pPr eaLnBrk="1" hangingPunct="1"/>
              <a:t>11</a:t>
            </a:fld>
            <a:endParaRPr lang="en-US" altLang="ja-JP" dirty="0" smtClean="0">
              <a:latin typeface="Times New Roman" pitchFamily="18" charset="0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4995373A-5EF6-4635-A954-3D4DA1428741}" type="slidenum">
              <a:rPr lang="ja-JP" altLang="en-US" smtClean="0">
                <a:latin typeface="Times New Roman" pitchFamily="18" charset="0"/>
              </a:rPr>
              <a:pPr eaLnBrk="1" hangingPunct="1"/>
              <a:t>19</a:t>
            </a:fld>
            <a:endParaRPr lang="en-US" altLang="ja-JP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smtClean="0"/>
              <a:t>データ処理の立場から見た人工衛星のデータの特徴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ja-JP" dirty="0" smtClean="0"/>
              <a:t>DE432</a:t>
            </a:r>
            <a:r>
              <a:rPr lang="ja-JP" altLang="en-US" dirty="0" smtClean="0"/>
              <a:t>は</a:t>
            </a:r>
            <a:r>
              <a:rPr lang="en-US" altLang="ja-JP" dirty="0" smtClean="0"/>
              <a:t>2014</a:t>
            </a:r>
            <a:r>
              <a:rPr lang="ja-JP" altLang="en-US" dirty="0" smtClean="0"/>
              <a:t>年</a:t>
            </a:r>
            <a:r>
              <a:rPr lang="en-US" altLang="ja-JP" dirty="0" smtClean="0"/>
              <a:t>4</a:t>
            </a:r>
            <a:r>
              <a:rPr lang="ja-JP" altLang="en-US" dirty="0" smtClean="0"/>
              <a:t>月。</a:t>
            </a:r>
            <a:r>
              <a:rPr lang="en-US" altLang="ja-JP" dirty="0" smtClean="0"/>
              <a:t>New Horizon</a:t>
            </a:r>
            <a:r>
              <a:rPr lang="ja-JP" altLang="en-US" dirty="0" smtClean="0"/>
              <a:t>のために</a:t>
            </a:r>
            <a:r>
              <a:rPr lang="en-US" altLang="ja-JP" dirty="0" smtClean="0"/>
              <a:t>DE430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minor</a:t>
            </a:r>
            <a:r>
              <a:rPr lang="en-US" altLang="ja-JP" baseline="0" dirty="0" smtClean="0"/>
              <a:t> update</a:t>
            </a:r>
            <a:r>
              <a:rPr lang="ja-JP" altLang="en-US" baseline="0" dirty="0" err="1" smtClean="0"/>
              <a:t>。</a:t>
            </a:r>
            <a:r>
              <a:rPr lang="en-US" altLang="ja-JP" baseline="0" dirty="0" err="1" smtClean="0"/>
              <a:t>Spk</a:t>
            </a:r>
            <a:r>
              <a:rPr lang="ja-JP" altLang="en-US" baseline="0" dirty="0" smtClean="0"/>
              <a:t>もある。</a:t>
            </a:r>
            <a:endParaRPr lang="ja-JP" altLang="en-US" dirty="0" smtClean="0"/>
          </a:p>
        </p:txBody>
      </p:sp>
      <p:sp>
        <p:nvSpPr>
          <p:cNvPr id="8192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3CB1C5ED-EBE8-44D7-B971-6428915DAADF}" type="slidenum">
              <a:rPr lang="ja-JP" altLang="en-US" smtClean="0">
                <a:solidFill>
                  <a:prstClr val="black"/>
                </a:solidFill>
                <a:latin typeface="Times New Roman" pitchFamily="18" charset="0"/>
                <a:ea typeface="メイリオ" panose="020B0604030504040204" pitchFamily="50" charset="-128"/>
              </a:rPr>
              <a:pPr eaLnBrk="1" hangingPunct="1"/>
              <a:t>23</a:t>
            </a:fld>
            <a:endParaRPr lang="en-US" altLang="ja-JP" dirty="0" smtClean="0">
              <a:solidFill>
                <a:prstClr val="black"/>
              </a:solidFill>
              <a:latin typeface="Times New Roman" pitchFamily="18" charset="0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The</a:t>
            </a:r>
            <a:r>
              <a:rPr kumimoji="1" lang="en-US" altLang="ja-JP" baseline="0" dirty="0" smtClean="0"/>
              <a:t> Polar Star (Polaris) is current Polaris, but  13,000 years later, Vega in Lyra turns to be the “polar star”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E2FD3-1EC5-444A-AF76-214798B920FF}" type="slidenum">
              <a:rPr lang="ja-JP" altLang="en-US" smtClean="0"/>
              <a:pPr>
                <a:defRPr/>
              </a:pPr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92094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ja-JP" altLang="en-US" smtClean="0"/>
              <a:t>だいたいこんな感じで作業することになります。</a:t>
            </a:r>
          </a:p>
        </p:txBody>
      </p:sp>
      <p:sp>
        <p:nvSpPr>
          <p:cNvPr id="8499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defTabSz="9461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CE011464-01C3-40AC-9FDA-2E53683FAB8A}" type="slidenum">
              <a:rPr lang="ja-JP" altLang="en-US" smtClean="0">
                <a:solidFill>
                  <a:prstClr val="black"/>
                </a:solidFill>
                <a:latin typeface="Times New Roman" pitchFamily="18" charset="0"/>
                <a:ea typeface="メイリオ" panose="020B0604030504040204" pitchFamily="50" charset="-128"/>
              </a:rPr>
              <a:pPr eaLnBrk="1" hangingPunct="1"/>
              <a:t>57</a:t>
            </a:fld>
            <a:endParaRPr lang="en-US" altLang="ja-JP" dirty="0" smtClean="0">
              <a:solidFill>
                <a:prstClr val="black"/>
              </a:solidFill>
              <a:latin typeface="Times New Roman" pitchFamily="18" charset="0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1149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152355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778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5688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70712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885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184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5110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374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3924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8742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5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496253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27284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614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135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37602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943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30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2468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730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58267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9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fld id="{6D7A4D7C-3590-412A-A1BA-5FD464809EA7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fld id="{F619E702-F5F8-4D5B-977B-C62D0294D509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3780591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137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25068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2989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626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0311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1205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03946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65527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7216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50DEE4E8-A267-47A6-A731-0695AEE1A197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5E227839-3A7D-46F1-B92D-B811C25B0BE2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1563121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0507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2275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89438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6D7A4D7C-3590-412A-A1BA-5FD464809EA7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F619E702-F5F8-4D5B-977B-C62D0294D509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397378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50DEE4E8-A267-47A6-A731-0695AEE1A197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5E227839-3A7D-46F1-B92D-B811C25B0BE2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493339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C16C587-2A55-407A-9372-339FDD678AF5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EF636954-72F5-47A0-9E08-B0F6797E36DF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4099998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52B26D09-CB5E-4DB7-A70F-90908BB95928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F4B69771-38E4-453C-96C0-3038EDD64621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126465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8DBA6856-129A-42BF-B8D9-57AF1C1F9D0A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0A991437-97A5-4D91-8DF6-DAF265F0268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1127023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B4A24CDA-598D-4889-B75B-3735E9E3190E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2C99C95-42ED-4D15-A58B-EB14AE3B9D52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3323818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D457358F-CE1A-4AA4-AD4E-7C14D67819E0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73AE5D68-F238-44C5-8DFD-4A401AE6B812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20071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9C16C587-2A55-407A-9372-339FDD678AF5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EF636954-72F5-47A0-9E08-B0F6797E36DF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7752970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1E50258A-7DBA-4776-93F1-CBCF0938C160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B323C667-5CAB-46C2-B880-A44C8441AC1F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71812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01DCA1F-89F2-4AB6-8F8F-6A5E0C0AAE16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B7B94269-B098-4F27-BD05-9601C7F868A6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215329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C4C3CBD4-C581-438B-ACAF-CC84915804F5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5F7F15D8-F932-473A-B120-3ECF3CB1280B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040018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669DF959-EA4A-4FDD-94FA-D681714EAB0A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F2DF32CC-4687-4AC4-8C74-D3D3D287621C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8478670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2566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67446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2244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4989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72892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10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52B26D09-CB5E-4DB7-A70F-90908BB95928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F4B69771-38E4-453C-96C0-3038EDD64621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2292413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6465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84608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7773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6265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42263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7049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51169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93433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0753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13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8DBA6856-129A-42BF-B8D9-57AF1C1F9D0A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0A991437-97A5-4D91-8DF6-DAF265F02687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8822403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7340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35233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1998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53948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13442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43148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9089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8472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17816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615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B4A24CDA-598D-4889-B75B-3735E9E3190E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42C99C95-42ED-4D15-A58B-EB14AE3B9D52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349590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1235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16605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4473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0279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36661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5280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5839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800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75387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337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D457358F-CE1A-4AA4-AD4E-7C14D67819E0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73AE5D68-F238-44C5-8DFD-4A401AE6B812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433827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04803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2585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88711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3166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0657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8243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0692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9224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6363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67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1E50258A-7DBA-4776-93F1-CBCF0938C160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B323C667-5CAB-46C2-B880-A44C8441AC1F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5419713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80933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1416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13480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84590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4199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9081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78146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9800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38436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65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91249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901DCA1F-89F2-4AB6-8F8F-6A5E0C0AAE16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B7B94269-B098-4F27-BD05-9601C7F868A6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814096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09789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1927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66289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0977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29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1976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5266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1680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51316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92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C4C3CBD4-C581-438B-ACAF-CC84915804F5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5F7F15D8-F932-473A-B120-3ECF3CB1280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9374524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7632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63547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798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5264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092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3961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7067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64271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04135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19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669DF959-EA4A-4FDD-94FA-D681714EAB0A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-128"/>
              </a:defRPr>
            </a:lvl1pPr>
          </a:lstStyle>
          <a:p>
            <a:pPr>
              <a:defRPr/>
            </a:pPr>
            <a:fld id="{F2DF32CC-4687-4AC4-8C74-D3D3D287621C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889183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5506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5C233-259D-4BC1-AC6F-9891F852709D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91131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BE8-8B17-404E-9102-744D3038950C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6963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1E85-C829-4CB7-B8D5-43FB8F1CCEB4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0098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1D43-735F-460B-AF67-2B6A342FED28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4386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7730-5451-4FDB-8EC3-0225EC173D72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77688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D0E-7A00-4B53-992B-FE3839048C3A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2388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99F4-3BB6-4CA6-85A6-E4B1934398BC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606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C97-A089-4F32-8FCD-712C27001F1F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6075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920A7-1ED7-446D-912B-9A248521241A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753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3528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8026-589F-4DA9-BC7B-0A736429704E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8598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BFE77-039C-4D9D-BC1B-C7C27DB70E62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627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072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08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483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92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0410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17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27982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2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624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91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697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126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5420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8086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0934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6420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7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842632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821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271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34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546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952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466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925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582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3487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95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485067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659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3500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43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5545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9649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846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3885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9937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461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6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707389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2012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548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850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7748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6354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5604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5566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701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8536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0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64106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8852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4604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825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494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1363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2985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4433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672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47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7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906099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700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004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0883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313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897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736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631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143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61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2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F6E9BF3-A43A-4FBB-BC09-2C8712E2AC93}" type="datetime1">
              <a:rPr lang="ja-JP" altLang="en-US" smtClean="0">
                <a:solidFill>
                  <a:srgbClr val="1C1C1C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1C1C1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1C1C1C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CA6160D-F757-4368-9E96-91D638CBB006}" type="slidenum">
              <a:rPr lang="ja-JP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3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897677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AC63-6A82-4ED2-A1BA-BD15867DFA18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B6F6F-E2B5-4BE3-9FF2-6C7EF5F8A05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49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D7CB3-60B1-4200-A18F-13D2320B3DBA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29F2-CC22-4B3E-AA6F-DF066A8BD15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68184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93273-C462-45CA-8847-4F8E5F49F0EF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DB493-B816-4172-9351-0D0F6689DE99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3215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7421B-2C30-4037-916E-9515C8852505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3142-9DED-46D8-A8C7-695F73FA306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405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28397-0603-4089-9DE8-A6BB0BCAA589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9B1-35B3-4A78-BA4B-01069F28A03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1533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ED7EB-6451-4A91-B568-3AAF385B7B5E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DBFB-282F-49D5-8EFC-AF38D9CEDEF0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2879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1D6D-0164-4505-B230-A08A5467E2F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2E92-DF28-4E97-9588-743EC868D20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282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43B0E-3167-41EA-A36A-6549A0136734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6AFA8-2B75-4802-8751-7F688759B9FF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48046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D4DF-8392-4775-B6B0-F795829B33D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F3C7F-A442-4457-895B-FD633F9D1F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861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75D6A-8B7D-4941-8145-82516C73B813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F488-77CA-46E7-A59F-15E2914D7D0E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915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10" r:id="rId1"/>
    <p:sldLayoutId id="2147485200" r:id="rId2"/>
    <p:sldLayoutId id="2147485201" r:id="rId3"/>
    <p:sldLayoutId id="2147485202" r:id="rId4"/>
    <p:sldLayoutId id="2147485203" r:id="rId5"/>
    <p:sldLayoutId id="2147485204" r:id="rId6"/>
    <p:sldLayoutId id="2147485205" r:id="rId7"/>
    <p:sldLayoutId id="2147485206" r:id="rId8"/>
    <p:sldLayoutId id="2147485207" r:id="rId9"/>
    <p:sldLayoutId id="2147485208" r:id="rId10"/>
    <p:sldLayoutId id="214748520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0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7" r:id="rId1"/>
    <p:sldLayoutId id="2147485308" r:id="rId2"/>
    <p:sldLayoutId id="2147485309" r:id="rId3"/>
    <p:sldLayoutId id="2147485310" r:id="rId4"/>
    <p:sldLayoutId id="2147485311" r:id="rId5"/>
    <p:sldLayoutId id="2147485312" r:id="rId6"/>
    <p:sldLayoutId id="2147485313" r:id="rId7"/>
    <p:sldLayoutId id="2147485314" r:id="rId8"/>
    <p:sldLayoutId id="2147485315" r:id="rId9"/>
    <p:sldLayoutId id="2147485316" r:id="rId10"/>
    <p:sldLayoutId id="214748531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9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9" r:id="rId1"/>
    <p:sldLayoutId id="2147485320" r:id="rId2"/>
    <p:sldLayoutId id="2147485321" r:id="rId3"/>
    <p:sldLayoutId id="2147485322" r:id="rId4"/>
    <p:sldLayoutId id="2147485323" r:id="rId5"/>
    <p:sldLayoutId id="2147485324" r:id="rId6"/>
    <p:sldLayoutId id="2147485325" r:id="rId7"/>
    <p:sldLayoutId id="2147485326" r:id="rId8"/>
    <p:sldLayoutId id="2147485327" r:id="rId9"/>
    <p:sldLayoutId id="2147485328" r:id="rId10"/>
    <p:sldLayoutId id="214748532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3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1" r:id="rId1"/>
    <p:sldLayoutId id="2147485332" r:id="rId2"/>
    <p:sldLayoutId id="2147485333" r:id="rId3"/>
    <p:sldLayoutId id="2147485334" r:id="rId4"/>
    <p:sldLayoutId id="2147485335" r:id="rId5"/>
    <p:sldLayoutId id="2147485336" r:id="rId6"/>
    <p:sldLayoutId id="2147485337" r:id="rId7"/>
    <p:sldLayoutId id="2147485338" r:id="rId8"/>
    <p:sldLayoutId id="2147485339" r:id="rId9"/>
    <p:sldLayoutId id="2147485340" r:id="rId10"/>
    <p:sldLayoutId id="214748534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8D016DBC-DFB8-4260-A57E-B14EF3C4A674}" type="datetime1">
              <a:rPr lang="ja-JP" altLang="en-US" smtClean="0"/>
              <a:pPr>
                <a:defRPr/>
              </a:pPr>
              <a:t>2019/7/18</a:t>
            </a:fld>
            <a:endParaRPr lang="en-US" altLang="ja-JP" dirty="0"/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8D81067A-54DF-496C-A794-6FF3C4ED54F3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1275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3" r:id="rId1"/>
    <p:sldLayoutId id="2147485344" r:id="rId2"/>
    <p:sldLayoutId id="2147485345" r:id="rId3"/>
    <p:sldLayoutId id="2147485346" r:id="rId4"/>
    <p:sldLayoutId id="2147485347" r:id="rId5"/>
    <p:sldLayoutId id="2147485348" r:id="rId6"/>
    <p:sldLayoutId id="2147485349" r:id="rId7"/>
    <p:sldLayoutId id="2147485350" r:id="rId8"/>
    <p:sldLayoutId id="2147485351" r:id="rId9"/>
    <p:sldLayoutId id="2147485352" r:id="rId10"/>
    <p:sldLayoutId id="214748535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60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5" r:id="rId1"/>
    <p:sldLayoutId id="2147485356" r:id="rId2"/>
    <p:sldLayoutId id="2147485357" r:id="rId3"/>
    <p:sldLayoutId id="2147485358" r:id="rId4"/>
    <p:sldLayoutId id="2147485359" r:id="rId5"/>
    <p:sldLayoutId id="2147485360" r:id="rId6"/>
    <p:sldLayoutId id="2147485361" r:id="rId7"/>
    <p:sldLayoutId id="2147485362" r:id="rId8"/>
    <p:sldLayoutId id="2147485363" r:id="rId9"/>
    <p:sldLayoutId id="2147485364" r:id="rId10"/>
    <p:sldLayoutId id="21474853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7" r:id="rId1"/>
    <p:sldLayoutId id="2147485368" r:id="rId2"/>
    <p:sldLayoutId id="2147485369" r:id="rId3"/>
    <p:sldLayoutId id="2147485370" r:id="rId4"/>
    <p:sldLayoutId id="2147485371" r:id="rId5"/>
    <p:sldLayoutId id="2147485372" r:id="rId6"/>
    <p:sldLayoutId id="2147485373" r:id="rId7"/>
    <p:sldLayoutId id="2147485374" r:id="rId8"/>
    <p:sldLayoutId id="2147485375" r:id="rId9"/>
    <p:sldLayoutId id="2147485376" r:id="rId10"/>
    <p:sldLayoutId id="214748537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6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9" r:id="rId1"/>
    <p:sldLayoutId id="2147485380" r:id="rId2"/>
    <p:sldLayoutId id="2147485381" r:id="rId3"/>
    <p:sldLayoutId id="2147485382" r:id="rId4"/>
    <p:sldLayoutId id="2147485383" r:id="rId5"/>
    <p:sldLayoutId id="2147485384" r:id="rId6"/>
    <p:sldLayoutId id="2147485385" r:id="rId7"/>
    <p:sldLayoutId id="2147485386" r:id="rId8"/>
    <p:sldLayoutId id="2147485387" r:id="rId9"/>
    <p:sldLayoutId id="2147485388" r:id="rId10"/>
    <p:sldLayoutId id="214748538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97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1" r:id="rId1"/>
    <p:sldLayoutId id="2147485392" r:id="rId2"/>
    <p:sldLayoutId id="2147485393" r:id="rId3"/>
    <p:sldLayoutId id="2147485394" r:id="rId4"/>
    <p:sldLayoutId id="2147485395" r:id="rId5"/>
    <p:sldLayoutId id="2147485396" r:id="rId6"/>
    <p:sldLayoutId id="2147485397" r:id="rId7"/>
    <p:sldLayoutId id="2147485398" r:id="rId8"/>
    <p:sldLayoutId id="2147485399" r:id="rId9"/>
    <p:sldLayoutId id="2147485400" r:id="rId10"/>
    <p:sldLayoutId id="214748540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0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3" r:id="rId1"/>
    <p:sldLayoutId id="2147485404" r:id="rId2"/>
    <p:sldLayoutId id="2147485405" r:id="rId3"/>
    <p:sldLayoutId id="2147485406" r:id="rId4"/>
    <p:sldLayoutId id="2147485407" r:id="rId5"/>
    <p:sldLayoutId id="2147485408" r:id="rId6"/>
    <p:sldLayoutId id="2147485409" r:id="rId7"/>
    <p:sldLayoutId id="2147485410" r:id="rId8"/>
    <p:sldLayoutId id="2147485411" r:id="rId9"/>
    <p:sldLayoutId id="2147485412" r:id="rId10"/>
    <p:sldLayoutId id="214748541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1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5" r:id="rId1"/>
    <p:sldLayoutId id="2147485416" r:id="rId2"/>
    <p:sldLayoutId id="2147485417" r:id="rId3"/>
    <p:sldLayoutId id="2147485418" r:id="rId4"/>
    <p:sldLayoutId id="2147485419" r:id="rId5"/>
    <p:sldLayoutId id="2147485420" r:id="rId6"/>
    <p:sldLayoutId id="2147485421" r:id="rId7"/>
    <p:sldLayoutId id="2147485422" r:id="rId8"/>
    <p:sldLayoutId id="2147485423" r:id="rId9"/>
    <p:sldLayoutId id="2147485424" r:id="rId10"/>
    <p:sldLayoutId id="214748542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>
              <a:solidFill>
                <a:srgbClr val="000000"/>
              </a:solidFill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>
              <a:solidFill>
                <a:srgbClr val="000000"/>
              </a:solidFill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>
              <a:solidFill>
                <a:srgbClr val="000000"/>
              </a:solidFill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>
              <a:solidFill>
                <a:srgbClr val="000000"/>
              </a:solidFill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>
              <a:solidFill>
                <a:srgbClr val="000000"/>
              </a:solidFill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>
              <a:solidFill>
                <a:srgbClr val="000000"/>
              </a:solidFill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>
              <a:solidFill>
                <a:srgbClr val="000000"/>
              </a:solidFill>
            </a:endParaRP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D016DBC-DFB8-4260-A57E-B14EF3C4A674}" type="datetime1">
              <a:rPr lang="ja-JP" altLang="en-US" smtClean="0"/>
              <a:t>2019/7/18</a:t>
            </a:fld>
            <a:endParaRPr lang="en-US" altLang="ja-JP"/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2015/2/15</a:t>
            </a:r>
            <a:r>
              <a:rPr lang="ja-JP" altLang="en-US" smtClean="0"/>
              <a:t>サイエンスカフェ</a:t>
            </a:r>
            <a:endParaRPr lang="en-US" altLang="ja-JP"/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D81067A-54DF-496C-A794-6FF3C4ED54F3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  <p:sldLayoutId id="2147485216" r:id="rId6"/>
    <p:sldLayoutId id="2147485217" r:id="rId7"/>
    <p:sldLayoutId id="2147485218" r:id="rId8"/>
    <p:sldLayoutId id="2147485219" r:id="rId9"/>
    <p:sldLayoutId id="2147485220" r:id="rId10"/>
    <p:sldLayoutId id="214748522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2019/7/17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12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7" r:id="rId1"/>
    <p:sldLayoutId id="2147485428" r:id="rId2"/>
    <p:sldLayoutId id="2147485429" r:id="rId3"/>
    <p:sldLayoutId id="2147485430" r:id="rId4"/>
    <p:sldLayoutId id="2147485431" r:id="rId5"/>
    <p:sldLayoutId id="2147485432" r:id="rId6"/>
    <p:sldLayoutId id="2147485433" r:id="rId7"/>
    <p:sldLayoutId id="2147485434" r:id="rId8"/>
    <p:sldLayoutId id="2147485435" r:id="rId9"/>
    <p:sldLayoutId id="2147485436" r:id="rId10"/>
    <p:sldLayoutId id="214748543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6C7E661-5A95-4789-A774-B08EE0EBC40F}" type="datetime1">
              <a:rPr lang="ja-JP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2019/7/19</a:t>
            </a:fld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5717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9" r:id="rId1"/>
    <p:sldLayoutId id="2147485440" r:id="rId2"/>
    <p:sldLayoutId id="2147485441" r:id="rId3"/>
    <p:sldLayoutId id="2147485442" r:id="rId4"/>
    <p:sldLayoutId id="2147485443" r:id="rId5"/>
    <p:sldLayoutId id="2147485444" r:id="rId6"/>
    <p:sldLayoutId id="2147485445" r:id="rId7"/>
    <p:sldLayoutId id="2147485446" r:id="rId8"/>
    <p:sldLayoutId id="2147485447" r:id="rId9"/>
    <p:sldLayoutId id="2147485448" r:id="rId10"/>
    <p:sldLayoutId id="214748544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 baseline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 baseline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 baseline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 baseline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 baseline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 baseline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3" r:id="rId1"/>
    <p:sldLayoutId id="2147485224" r:id="rId2"/>
    <p:sldLayoutId id="2147485225" r:id="rId3"/>
    <p:sldLayoutId id="2147485226" r:id="rId4"/>
    <p:sldLayoutId id="2147485227" r:id="rId5"/>
    <p:sldLayoutId id="2147485228" r:id="rId6"/>
    <p:sldLayoutId id="2147485229" r:id="rId7"/>
    <p:sldLayoutId id="2147485230" r:id="rId8"/>
    <p:sldLayoutId id="2147485231" r:id="rId9"/>
    <p:sldLayoutId id="2147485232" r:id="rId10"/>
    <p:sldLayoutId id="214748523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5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5" r:id="rId1"/>
    <p:sldLayoutId id="2147485236" r:id="rId2"/>
    <p:sldLayoutId id="2147485237" r:id="rId3"/>
    <p:sldLayoutId id="2147485238" r:id="rId4"/>
    <p:sldLayoutId id="2147485239" r:id="rId5"/>
    <p:sldLayoutId id="2147485240" r:id="rId6"/>
    <p:sldLayoutId id="2147485241" r:id="rId7"/>
    <p:sldLayoutId id="2147485242" r:id="rId8"/>
    <p:sldLayoutId id="2147485243" r:id="rId9"/>
    <p:sldLayoutId id="2147485244" r:id="rId10"/>
    <p:sldLayoutId id="214748524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0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47" r:id="rId1"/>
    <p:sldLayoutId id="2147485248" r:id="rId2"/>
    <p:sldLayoutId id="2147485249" r:id="rId3"/>
    <p:sldLayoutId id="2147485250" r:id="rId4"/>
    <p:sldLayoutId id="2147485251" r:id="rId5"/>
    <p:sldLayoutId id="2147485252" r:id="rId6"/>
    <p:sldLayoutId id="2147485253" r:id="rId7"/>
    <p:sldLayoutId id="2147485254" r:id="rId8"/>
    <p:sldLayoutId id="2147485255" r:id="rId9"/>
    <p:sldLayoutId id="2147485256" r:id="rId10"/>
    <p:sldLayoutId id="214748525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08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59" r:id="rId1"/>
    <p:sldLayoutId id="2147485260" r:id="rId2"/>
    <p:sldLayoutId id="2147485261" r:id="rId3"/>
    <p:sldLayoutId id="2147485262" r:id="rId4"/>
    <p:sldLayoutId id="2147485263" r:id="rId5"/>
    <p:sldLayoutId id="2147485264" r:id="rId6"/>
    <p:sldLayoutId id="2147485265" r:id="rId7"/>
    <p:sldLayoutId id="2147485266" r:id="rId8"/>
    <p:sldLayoutId id="2147485267" r:id="rId9"/>
    <p:sldLayoutId id="2147485268" r:id="rId10"/>
    <p:sldLayoutId id="214748526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82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1" r:id="rId1"/>
    <p:sldLayoutId id="2147485272" r:id="rId2"/>
    <p:sldLayoutId id="2147485273" r:id="rId3"/>
    <p:sldLayoutId id="2147485274" r:id="rId4"/>
    <p:sldLayoutId id="2147485275" r:id="rId5"/>
    <p:sldLayoutId id="2147485276" r:id="rId6"/>
    <p:sldLayoutId id="2147485277" r:id="rId7"/>
    <p:sldLayoutId id="2147485278" r:id="rId8"/>
    <p:sldLayoutId id="2147485279" r:id="rId9"/>
    <p:sldLayoutId id="2147485280" r:id="rId10"/>
    <p:sldLayoutId id="214748528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00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3" r:id="rId1"/>
    <p:sldLayoutId id="2147485284" r:id="rId2"/>
    <p:sldLayoutId id="2147485285" r:id="rId3"/>
    <p:sldLayoutId id="2147485286" r:id="rId4"/>
    <p:sldLayoutId id="2147485287" r:id="rId5"/>
    <p:sldLayoutId id="2147485288" r:id="rId6"/>
    <p:sldLayoutId id="2147485289" r:id="rId7"/>
    <p:sldLayoutId id="2147485290" r:id="rId8"/>
    <p:sldLayoutId id="2147485291" r:id="rId9"/>
    <p:sldLayoutId id="2147485292" r:id="rId10"/>
    <p:sldLayoutId id="214748529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 sz="2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9F38FB61-45C0-4696-8864-19A58E72B147}" type="datetime1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2019/7/18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2015/2/15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サイエンスカフェ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>
              <a:defRPr/>
            </a:pPr>
            <a:fld id="{4F8BCD33-D9DE-485C-9002-BB5FFCF63711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94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5" r:id="rId1"/>
    <p:sldLayoutId id="2147485296" r:id="rId2"/>
    <p:sldLayoutId id="2147485297" r:id="rId3"/>
    <p:sldLayoutId id="2147485298" r:id="rId4"/>
    <p:sldLayoutId id="2147485299" r:id="rId5"/>
    <p:sldLayoutId id="2147485300" r:id="rId6"/>
    <p:sldLayoutId id="2147485301" r:id="rId7"/>
    <p:sldLayoutId id="2147485302" r:id="rId8"/>
    <p:sldLayoutId id="2147485303" r:id="rId9"/>
    <p:sldLayoutId id="2147485304" r:id="rId10"/>
    <p:sldLayoutId id="21474853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roarts.co.jp/special/2017saturn/image/saturn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850C2C79-00C4-417F-B98F-F24E182A056D}" type="slidenum">
              <a:rPr kumimoji="0" lang="ja-JP" altLang="en-US" smtClean="0">
                <a:solidFill>
                  <a:schemeClr val="bg2"/>
                </a:solidFill>
              </a:rPr>
              <a:pPr eaLnBrk="1" hangingPunct="1"/>
              <a:t>1</a:t>
            </a:fld>
            <a:endParaRPr kumimoji="0" lang="en-US" altLang="ja-JP" smtClean="0">
              <a:solidFill>
                <a:schemeClr val="bg2"/>
              </a:solidFill>
            </a:endParaRPr>
          </a:p>
        </p:txBody>
      </p:sp>
      <p:sp>
        <p:nvSpPr>
          <p:cNvPr id="15363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SPICE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実習と関連説明</a:t>
            </a:r>
            <a:b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＠会津大学</a:t>
            </a:r>
          </a:p>
        </p:txBody>
      </p:sp>
      <p:sp>
        <p:nvSpPr>
          <p:cNvPr id="15364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32500" y="3886200"/>
            <a:ext cx="8562109" cy="24511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野田寛大</a:t>
            </a:r>
          </a:p>
          <a:p>
            <a:pPr algn="l" eaLnBrk="1" hangingPunct="1">
              <a:lnSpc>
                <a:spcPct val="80000"/>
              </a:lnSpc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国立天文台・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RISE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月惑星探査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プロジェクト</a:t>
            </a:r>
            <a:endParaRPr lang="ja-JP" altLang="en-US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 eaLnBrk="1" hangingPunct="1">
              <a:lnSpc>
                <a:spcPct val="80000"/>
              </a:lnSpc>
            </a:pP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 eaLnBrk="1" hangingPunct="1">
              <a:lnSpc>
                <a:spcPct val="80000"/>
              </a:lnSpc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   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2019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年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日（火）　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09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－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10:40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 eaLnBrk="1" hangingPunct="1">
              <a:lnSpc>
                <a:spcPct val="80000"/>
              </a:lnSpc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（次回）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2019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年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26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金）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09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－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10:40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6" name="正方形/長方形 5"/>
          <p:cNvSpPr/>
          <p:nvPr/>
        </p:nvSpPr>
        <p:spPr>
          <a:xfrm>
            <a:off x="1237441" y="223520"/>
            <a:ext cx="3167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https://naif.jpl.nasa.gov/naif/</a:t>
            </a:r>
            <a:endParaRPr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09" y="944671"/>
            <a:ext cx="5573611" cy="8688060"/>
          </a:xfrm>
          <a:prstGeom prst="rect">
            <a:avLst/>
          </a:prstGeom>
        </p:spPr>
      </p:pic>
      <p:sp>
        <p:nvSpPr>
          <p:cNvPr id="9" name="タイトル 1"/>
          <p:cNvSpPr txBox="1">
            <a:spLocks/>
          </p:cNvSpPr>
          <p:nvPr/>
        </p:nvSpPr>
        <p:spPr>
          <a:xfrm>
            <a:off x="6800000" y="248818"/>
            <a:ext cx="2301635" cy="8381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ＭＳ Ｐゴシック" pitchFamily="50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ＭＳ Ｐゴシック" pitchFamily="50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ＭＳ Ｐゴシック" pitchFamily="50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ＭＳ Ｐゴシック" pitchFamily="50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ＭＳ Ｐゴシック" pitchFamily="50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ＭＳ Ｐゴシック" pitchFamily="50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ＭＳ Ｐゴシック" pitchFamily="50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r>
              <a:rPr lang="en-US" altLang="ja-JP" sz="2400" kern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SPICE</a:t>
            </a:r>
            <a:br>
              <a:rPr lang="en-US" altLang="ja-JP" sz="2400" kern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2400" kern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トップページ</a:t>
            </a:r>
            <a:endParaRPr lang="ja-JP" altLang="en-US" sz="24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23192" y="5550871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すべての情報は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ここにある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31572475-8400-44D6-8357-7257478E5724}" type="slidenum">
              <a:rPr kumimoji="0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11</a:t>
            </a:fld>
            <a:endParaRPr kumimoji="0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SPICE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のデータ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＝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kernel</a:t>
            </a:r>
            <a:endParaRPr lang="ja-JP" altLang="en-US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5549898"/>
            <a:ext cx="7772400" cy="1308101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拡張子の一文字目がテキスト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(t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バイナリ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(b)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を表す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      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テキストファイルは普通に読める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バイナリファイルは</a:t>
            </a:r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ユーティリティー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brief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等）を使って内容が分かる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プログラムの冒頭で</a:t>
            </a:r>
            <a:r>
              <a:rPr lang="en-US" altLang="ja-JP" sz="2400" b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furnsh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関数を使って読み込む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890981"/>
              </p:ext>
            </p:extLst>
          </p:nvPr>
        </p:nvGraphicFramePr>
        <p:xfrm>
          <a:off x="491318" y="1644271"/>
          <a:ext cx="8256896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237"/>
                <a:gridCol w="3784410"/>
                <a:gridCol w="1821249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名称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拡張子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hlink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</a:t>
                      </a: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pacecraft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SPK</a:t>
                      </a:r>
                      <a:r>
                        <a:rPr lang="ja-JP" altLang="en-US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　（探査機軌道・暦）</a:t>
                      </a:r>
                      <a:endParaRPr kumimoji="1" lang="ja-JP" altLang="en-US" u="none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        *.</a:t>
                      </a:r>
                      <a:r>
                        <a:rPr lang="en-US" altLang="ja-JP" sz="18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bsp</a:t>
                      </a:r>
                      <a:endParaRPr lang="ja-JP" altLang="en-US" sz="18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hlink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P</a:t>
                      </a: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lanet</a:t>
                      </a:r>
                      <a:endParaRPr lang="ja-JP" altLang="en-US" sz="18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PCK</a:t>
                      </a:r>
                      <a:r>
                        <a:rPr lang="ja-JP" altLang="en-US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　（惑星定数）</a:t>
                      </a:r>
                      <a:endParaRPr kumimoji="1" lang="ja-JP" altLang="en-US" u="none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*.</a:t>
                      </a:r>
                      <a:r>
                        <a:rPr lang="en-US" altLang="ja-JP" sz="18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tpc</a:t>
                      </a: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 *.</a:t>
                      </a:r>
                      <a:r>
                        <a:rPr lang="en-US" altLang="ja-JP" sz="18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bpc</a:t>
                      </a:r>
                      <a:endParaRPr kumimoji="1" lang="ja-JP" altLang="en-US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hlink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</a:t>
                      </a: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nstrument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IK     </a:t>
                      </a:r>
                      <a:r>
                        <a:rPr lang="ja-JP" altLang="en-US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（機器視野など）</a:t>
                      </a:r>
                      <a:endParaRPr kumimoji="1" lang="ja-JP" altLang="en-US" u="none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*.</a:t>
                      </a:r>
                      <a:r>
                        <a:rPr lang="en-US" altLang="ja-JP" sz="18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ti</a:t>
                      </a:r>
                      <a:endParaRPr lang="ja-JP" altLang="en-US" sz="18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1800" dirty="0" smtClean="0">
                          <a:solidFill>
                            <a:schemeClr val="hlink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</a:t>
                      </a: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-matrix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CK    </a:t>
                      </a:r>
                      <a:r>
                        <a:rPr lang="ja-JP" altLang="en-US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（探査機姿勢）</a:t>
                      </a:r>
                      <a:endParaRPr kumimoji="1" lang="ja-JP" altLang="en-US" u="none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        *.</a:t>
                      </a:r>
                      <a:r>
                        <a:rPr lang="en-US" altLang="ja-JP" sz="18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bc</a:t>
                      </a:r>
                      <a:endParaRPr kumimoji="1" lang="ja-JP" altLang="en-US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hlink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E</a:t>
                      </a: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vents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EK     </a:t>
                      </a:r>
                      <a:r>
                        <a:rPr lang="ja-JP" altLang="en-US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（イベント）</a:t>
                      </a:r>
                      <a:endParaRPr kumimoji="1" lang="ja-JP" altLang="en-US" u="none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*.</a:t>
                      </a:r>
                      <a:r>
                        <a:rPr lang="en-US" altLang="ja-JP" sz="18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te</a:t>
                      </a:r>
                      <a:endParaRPr lang="ja-JP" altLang="en-US" sz="18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Satellite </a:t>
                      </a: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clock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SCLK  </a:t>
                      </a:r>
                      <a:r>
                        <a:rPr lang="ja-JP" altLang="en-US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（探査機時刻）</a:t>
                      </a:r>
                      <a:endParaRPr kumimoji="1" lang="ja-JP" altLang="en-US" u="none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*.</a:t>
                      </a:r>
                      <a:r>
                        <a:rPr lang="en-US" altLang="ja-JP" sz="18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tsc</a:t>
                      </a:r>
                      <a:endParaRPr lang="en-US" altLang="ja-JP" sz="18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Leap second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LSK    </a:t>
                      </a:r>
                      <a:r>
                        <a:rPr lang="ja-JP" altLang="en-US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（うる</a:t>
                      </a:r>
                      <a:r>
                        <a:rPr lang="ja-JP" altLang="en-US" sz="18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う</a:t>
                      </a:r>
                      <a:r>
                        <a:rPr lang="ja-JP" altLang="en-US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秒</a:t>
                      </a: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*.</a:t>
                      </a:r>
                      <a:r>
                        <a:rPr lang="en-US" altLang="ja-JP" sz="18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tls</a:t>
                      </a:r>
                      <a:endParaRPr lang="ja-JP" altLang="en-US" sz="18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Frame kernel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FK</a:t>
                      </a: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 </a:t>
                      </a:r>
                      <a:r>
                        <a:rPr lang="ja-JP" altLang="en-US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　 （座標系）</a:t>
                      </a:r>
                      <a:endParaRPr kumimoji="1" lang="ja-JP" altLang="en-US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*.</a:t>
                      </a:r>
                      <a:r>
                        <a:rPr lang="en-US" altLang="ja-JP" sz="18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tf</a:t>
                      </a:r>
                      <a:endParaRPr lang="en-US" altLang="ja-JP" sz="18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Digital</a:t>
                      </a:r>
                      <a:r>
                        <a:rPr kumimoji="1" lang="en-US" altLang="ja-JP" baseline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 shape models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DSK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　（形状モデル）</a:t>
                      </a:r>
                      <a:endParaRPr kumimoji="1" lang="ja-JP" altLang="en-US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u="none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*.</a:t>
                      </a:r>
                      <a:r>
                        <a:rPr lang="en-US" altLang="ja-JP" sz="1800" b="0" u="none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bds</a:t>
                      </a:r>
                      <a:endParaRPr lang="en-US" altLang="ja-JP" sz="1800" b="0" u="none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1509" name="Line 4"/>
          <p:cNvSpPr>
            <a:spLocks noChangeShapeType="1"/>
          </p:cNvSpPr>
          <p:nvPr/>
        </p:nvSpPr>
        <p:spPr bwMode="auto">
          <a:xfrm flipV="1">
            <a:off x="2690813" y="2541588"/>
            <a:ext cx="647700" cy="3603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91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SPICE</a:t>
            </a:r>
            <a:r>
              <a:rPr lang="ja-JP" altLang="en-US" dirty="0" err="1" smtClean="0"/>
              <a:t>で</a:t>
            </a:r>
            <a:r>
              <a:rPr lang="ja-JP" altLang="en-US" dirty="0" smtClean="0"/>
              <a:t>出来ること</a:t>
            </a:r>
          </a:p>
        </p:txBody>
      </p:sp>
      <p:sp>
        <p:nvSpPr>
          <p:cNvPr id="34819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ja-JP" altLang="en-US" dirty="0" smtClean="0">
                <a:solidFill>
                  <a:srgbClr val="FF0000"/>
                </a:solidFill>
              </a:rPr>
              <a:t>補助データが簡単に扱える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ja-JP" dirty="0"/>
              <a:t>※</a:t>
            </a:r>
            <a:r>
              <a:rPr lang="ja-JP" altLang="en-US" dirty="0"/>
              <a:t>軌道決定、姿勢決定は</a:t>
            </a:r>
            <a:r>
              <a:rPr lang="ja-JP" altLang="en-US" dirty="0" smtClean="0"/>
              <a:t>できない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時刻</a:t>
            </a:r>
            <a:r>
              <a:rPr lang="ja-JP" altLang="en-US" dirty="0" smtClean="0"/>
              <a:t>変換、座標変換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時刻補間（特に軌道・姿勢など）</a:t>
            </a:r>
            <a:endParaRPr lang="en-US" altLang="ja-JP" dirty="0" smtClean="0"/>
          </a:p>
          <a:p>
            <a:pPr>
              <a:defRPr/>
            </a:pP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惑星暦が使える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惑星の定数が使える（半径、軸の方向など）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数学の関数が充実している</a:t>
            </a:r>
            <a:endParaRPr lang="en-US" altLang="ja-JP" dirty="0" smtClean="0"/>
          </a:p>
          <a:p>
            <a:pPr>
              <a:buFont typeface="Wingdings" pitchFamily="2" charset="2"/>
              <a:buNone/>
              <a:defRPr/>
            </a:pPr>
            <a:endParaRPr lang="ja-JP" altLang="en-US" dirty="0" smtClean="0"/>
          </a:p>
        </p:txBody>
      </p:sp>
      <p:sp>
        <p:nvSpPr>
          <p:cNvPr id="22532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27BFD98C-FA5C-42BA-AD13-A0E63446DD23}" type="slidenum">
              <a:rPr kumimoji="0" lang="ja-JP" altLang="en-US" smtClean="0"/>
              <a:pPr eaLnBrk="1" hangingPunct="1"/>
              <a:t>12</a:t>
            </a:fld>
            <a:endParaRPr kumimoji="0" lang="en-US" altLang="ja-JP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言語</a:t>
            </a:r>
            <a:endParaRPr kumimoji="1" lang="ja-JP" altLang="en-US" dirty="0"/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568539"/>
              </p:ext>
            </p:extLst>
          </p:nvPr>
        </p:nvGraphicFramePr>
        <p:xfrm>
          <a:off x="639224" y="2449034"/>
          <a:ext cx="803895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604"/>
                <a:gridCol w="2221742"/>
                <a:gridCol w="444260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言語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名称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関数の例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Fortran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SPICELIB(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源泉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kumimoji="1" lang="ja-JP" altLang="en-US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call</a:t>
                      </a:r>
                      <a:r>
                        <a:rPr kumimoji="1" lang="en-US" altLang="ja-JP" baseline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 </a:t>
                      </a:r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furnsh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(‘meta.tm’)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CSPICE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furnsh_c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(“meta.tm”)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IDL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Icy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cspice_furnsh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, ‘meta.tm’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MATLAB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Mice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cspice_furnsh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kumimoji="1" lang="en-US" altLang="ja-JP" baseline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‘meta.tm’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Python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SpiceyPy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一般人によるラッパー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spice.furnsh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(‘meta.tm’)</a:t>
                      </a:r>
                    </a:p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import </a:t>
                      </a:r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spiceypy</a:t>
                      </a:r>
                      <a:r>
                        <a:rPr kumimoji="1" lang="en-US" altLang="ja-JP" baseline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 as spice</a:t>
                      </a:r>
                      <a:r>
                        <a:rPr kumimoji="1" lang="ja-JP" altLang="en-US" baseline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の後で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）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68679" y="5486400"/>
            <a:ext cx="759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言語によって（ループをせずに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時刻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配列を使える（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vectorization)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など）、使い方が少しずつ異なる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434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プログラム</a:t>
            </a:r>
            <a:r>
              <a:rPr lang="ja-JP" altLang="en-US" dirty="0" smtClean="0"/>
              <a:t>の</a:t>
            </a:r>
            <a:r>
              <a:rPr lang="ja-JP" altLang="en-US" dirty="0"/>
              <a:t>一般的な流れ</a:t>
            </a:r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2900" lvl="1" indent="-342900">
              <a:buClr>
                <a:schemeClr val="folHlink"/>
              </a:buClr>
              <a:buSzPct val="60000"/>
              <a:defRPr/>
            </a:pPr>
            <a:r>
              <a:rPr lang="ja-JP" altLang="en-US" sz="3200" dirty="0"/>
              <a:t>データ（カーネル）をロードする</a:t>
            </a:r>
            <a:endParaRPr lang="en-US" altLang="ja-JP" sz="3200" dirty="0"/>
          </a:p>
          <a:p>
            <a:pPr lvl="1">
              <a:defRPr/>
            </a:pPr>
            <a:r>
              <a:rPr lang="en-US" altLang="ja-JP" dirty="0" err="1" smtClean="0"/>
              <a:t>furnsh_c</a:t>
            </a:r>
            <a:r>
              <a:rPr lang="en-US" altLang="ja-JP" dirty="0" smtClean="0"/>
              <a:t>(</a:t>
            </a:r>
            <a:r>
              <a:rPr lang="ja-JP" altLang="en-US" dirty="0" smtClean="0"/>
              <a:t>必要なカーネル</a:t>
            </a:r>
            <a:r>
              <a:rPr lang="en-US" altLang="ja-JP" dirty="0" smtClean="0"/>
              <a:t>)</a:t>
            </a:r>
          </a:p>
          <a:p>
            <a:pPr>
              <a:defRPr/>
            </a:pPr>
            <a:r>
              <a:rPr lang="ja-JP" altLang="en-US" dirty="0" smtClean="0"/>
              <a:t>機器の情報や天体の定数等を取得</a:t>
            </a:r>
            <a:endParaRPr lang="en-US" altLang="ja-JP" dirty="0" smtClean="0"/>
          </a:p>
          <a:p>
            <a:pPr lvl="1">
              <a:defRPr/>
            </a:pPr>
            <a:r>
              <a:rPr lang="en-US" altLang="ja-JP" dirty="0" err="1" smtClean="0"/>
              <a:t>getfov_c</a:t>
            </a:r>
            <a:r>
              <a:rPr lang="en-US" altLang="ja-JP" dirty="0" smtClean="0"/>
              <a:t>(), </a:t>
            </a:r>
            <a:r>
              <a:rPr lang="en-US" altLang="ja-JP" dirty="0" err="1" smtClean="0"/>
              <a:t>bodvrd_c</a:t>
            </a:r>
            <a:r>
              <a:rPr lang="en-US" altLang="ja-JP" dirty="0" smtClean="0"/>
              <a:t>() ...</a:t>
            </a:r>
          </a:p>
          <a:p>
            <a:pPr marL="457200" lvl="1" indent="0">
              <a:buNone/>
              <a:defRPr/>
            </a:pP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使う時刻</a:t>
            </a:r>
            <a:r>
              <a:rPr lang="ja-JP" altLang="en-US" dirty="0"/>
              <a:t>の</a:t>
            </a:r>
            <a:r>
              <a:rPr lang="ja-JP" altLang="en-US" dirty="0" smtClean="0"/>
              <a:t>設定 </a:t>
            </a:r>
            <a:r>
              <a:rPr lang="en-US" altLang="ja-JP" dirty="0" smtClean="0"/>
              <a:t>(UTC, et, TI,...)</a:t>
            </a:r>
          </a:p>
          <a:p>
            <a:pPr marL="342900" lvl="1" indent="-342900">
              <a:buClr>
                <a:schemeClr val="folHlink"/>
              </a:buClr>
              <a:buSzPct val="60000"/>
              <a:defRPr/>
            </a:pPr>
            <a:r>
              <a:rPr lang="ja-JP" altLang="en-US" sz="3200" dirty="0" smtClean="0"/>
              <a:t>時刻（文字列）や</a:t>
            </a:r>
            <a:r>
              <a:rPr lang="ja-JP" altLang="en-US" sz="3200" dirty="0"/>
              <a:t>探査機</a:t>
            </a:r>
            <a:r>
              <a:rPr lang="ja-JP" altLang="en-US" sz="3200" dirty="0" smtClean="0"/>
              <a:t>時刻（整数）を</a:t>
            </a:r>
            <a:r>
              <a:rPr lang="en-US" altLang="ja-JP" sz="3200" dirty="0"/>
              <a:t>SPICE</a:t>
            </a:r>
            <a:r>
              <a:rPr lang="ja-JP" altLang="en-US" sz="3200" dirty="0"/>
              <a:t>で使う</a:t>
            </a:r>
            <a:r>
              <a:rPr lang="ja-JP" altLang="en-US" sz="3200" dirty="0" smtClean="0"/>
              <a:t>時刻</a:t>
            </a:r>
            <a:r>
              <a:rPr lang="en-US" altLang="ja-JP" sz="3200" dirty="0" smtClean="0"/>
              <a:t>et</a:t>
            </a:r>
            <a:r>
              <a:rPr lang="ja-JP" altLang="en-US" sz="3200" dirty="0" smtClean="0"/>
              <a:t>に</a:t>
            </a:r>
            <a:r>
              <a:rPr lang="ja-JP" altLang="en-US" sz="3200" dirty="0"/>
              <a:t>変換</a:t>
            </a:r>
            <a:endParaRPr lang="en-US" altLang="ja-JP" sz="3200" dirty="0"/>
          </a:p>
          <a:p>
            <a:pPr lvl="1">
              <a:defRPr/>
            </a:pPr>
            <a:r>
              <a:rPr lang="en-US" altLang="ja-JP" dirty="0" smtClean="0"/>
              <a:t>utc2et_c(), scs2e_c() ...</a:t>
            </a:r>
          </a:p>
          <a:p>
            <a:pPr marL="342900" lvl="1" indent="-342900">
              <a:buClr>
                <a:schemeClr val="folHlink"/>
              </a:buClr>
              <a:buSzPct val="60000"/>
              <a:defRPr/>
            </a:pPr>
            <a:r>
              <a:rPr lang="ja-JP" altLang="en-US" sz="3200" dirty="0" smtClean="0"/>
              <a:t>時刻</a:t>
            </a:r>
            <a:r>
              <a:rPr lang="en-US" altLang="ja-JP" sz="3200" dirty="0" smtClean="0"/>
              <a:t>et</a:t>
            </a:r>
            <a:r>
              <a:rPr lang="ja-JP" altLang="en-US" sz="3200" dirty="0" err="1" smtClean="0"/>
              <a:t>での</a:t>
            </a:r>
            <a:r>
              <a:rPr lang="ja-JP" altLang="en-US" sz="3200" dirty="0" smtClean="0"/>
              <a:t>探査機</a:t>
            </a:r>
            <a:r>
              <a:rPr lang="ja-JP" altLang="en-US" sz="3200" dirty="0"/>
              <a:t>や天体の軌道</a:t>
            </a:r>
            <a:r>
              <a:rPr lang="ja-JP" altLang="en-US" sz="3200" dirty="0" smtClean="0"/>
              <a:t>情報、姿勢情報等を得る</a:t>
            </a:r>
            <a:endParaRPr lang="en-US" altLang="ja-JP" sz="3200" dirty="0"/>
          </a:p>
          <a:p>
            <a:pPr lvl="1">
              <a:defRPr/>
            </a:pPr>
            <a:r>
              <a:rPr lang="en-US" altLang="ja-JP" dirty="0" err="1" smtClean="0"/>
              <a:t>spkezr_c</a:t>
            </a:r>
            <a:r>
              <a:rPr lang="en-US" altLang="ja-JP" dirty="0" smtClean="0"/>
              <a:t>(),  </a:t>
            </a:r>
            <a:r>
              <a:rPr lang="en-US" altLang="ja-JP" dirty="0" err="1" smtClean="0"/>
              <a:t>pxform_c</a:t>
            </a:r>
            <a:r>
              <a:rPr lang="en-US" altLang="ja-JP" dirty="0" smtClean="0"/>
              <a:t>() ...</a:t>
            </a:r>
          </a:p>
          <a:p>
            <a:pPr>
              <a:defRPr/>
            </a:pPr>
            <a:r>
              <a:rPr lang="ja-JP" altLang="en-US" dirty="0" smtClean="0"/>
              <a:t>必要な計算を行う　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（座標変換、距離、離角</a:t>
            </a:r>
            <a:r>
              <a:rPr lang="ja-JP" altLang="en-US" dirty="0"/>
              <a:t>、直下点、交差点</a:t>
            </a:r>
            <a:r>
              <a:rPr lang="en-US" altLang="ja-JP" dirty="0" smtClean="0"/>
              <a:t>…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出力（印字、ファイル）</a:t>
            </a:r>
            <a:endParaRPr lang="en-US" altLang="ja-JP" dirty="0" smtClean="0"/>
          </a:p>
          <a:p>
            <a:pPr>
              <a:defRPr/>
            </a:pPr>
            <a:endParaRPr lang="ja-JP" altLang="en-US" dirty="0"/>
          </a:p>
        </p:txBody>
      </p:sp>
      <p:sp>
        <p:nvSpPr>
          <p:cNvPr id="50180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3A1CCE53-A44A-418D-B8F8-6F29C14E64A8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14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左中かっこ 1"/>
          <p:cNvSpPr/>
          <p:nvPr/>
        </p:nvSpPr>
        <p:spPr>
          <a:xfrm>
            <a:off x="650240" y="3614468"/>
            <a:ext cx="528320" cy="234676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1583" y="4510416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時刻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Loop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7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例：太陽に対する月の位置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1182688" y="1892697"/>
            <a:ext cx="7961312" cy="507584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70C0"/>
                </a:solidFill>
              </a:rPr>
              <a:t>他の</a:t>
            </a:r>
            <a:r>
              <a:rPr lang="en-US" altLang="ja-JP" dirty="0" smtClean="0">
                <a:solidFill>
                  <a:srgbClr val="0070C0"/>
                </a:solidFill>
              </a:rPr>
              <a:t>include, define, </a:t>
            </a:r>
            <a:r>
              <a:rPr lang="ja-JP" altLang="en-US" dirty="0" smtClean="0">
                <a:solidFill>
                  <a:srgbClr val="0070C0"/>
                </a:solidFill>
              </a:rPr>
              <a:t>変数宣言等はバッサリ省略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　</a:t>
            </a:r>
            <a:r>
              <a:rPr lang="en-US" altLang="ja-JP" dirty="0" smtClean="0"/>
              <a:t>// CSPICE</a:t>
            </a:r>
            <a:r>
              <a:rPr lang="ja-JP" altLang="en-US" dirty="0" smtClean="0"/>
              <a:t>を使うためにヘッダーファイルをインクルードします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/>
              <a:t>#include "</a:t>
            </a:r>
            <a:r>
              <a:rPr lang="en-US" altLang="ja-JP" dirty="0" err="1"/>
              <a:t>SpiceUsr.h</a:t>
            </a:r>
            <a:r>
              <a:rPr lang="en-US" altLang="ja-JP" dirty="0"/>
              <a:t>"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main(){</a:t>
            </a: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　</a:t>
            </a:r>
            <a:r>
              <a:rPr lang="en-GB" altLang="ja-JP" dirty="0" smtClean="0"/>
              <a:t>// </a:t>
            </a:r>
            <a:r>
              <a:rPr lang="ja-JP" altLang="en-US" dirty="0" smtClean="0"/>
              <a:t>カーネルをロードします　以下の例では上から順に</a:t>
            </a:r>
            <a:r>
              <a:rPr lang="en-US" altLang="ja-JP" dirty="0" smtClean="0"/>
              <a:t>SPK, LSK, PCK</a:t>
            </a:r>
            <a:endParaRPr lang="en-GB" altLang="ja-JP" dirty="0" smtClean="0"/>
          </a:p>
          <a:p>
            <a:pPr marL="0" indent="0">
              <a:buNone/>
            </a:pPr>
            <a:r>
              <a:rPr lang="en-GB" altLang="ja-JP" dirty="0" err="1" smtClean="0"/>
              <a:t>furnsh_c</a:t>
            </a:r>
            <a:r>
              <a:rPr lang="en-GB" altLang="ja-JP" dirty="0" smtClean="0"/>
              <a:t> </a:t>
            </a:r>
            <a:r>
              <a:rPr lang="en-GB" altLang="ja-JP" dirty="0"/>
              <a:t>( "de430.bsp" );</a:t>
            </a:r>
          </a:p>
          <a:p>
            <a:pPr marL="0" indent="0">
              <a:buNone/>
            </a:pPr>
            <a:r>
              <a:rPr lang="en-GB" altLang="ja-JP" dirty="0" err="1" smtClean="0"/>
              <a:t>furnsh_c</a:t>
            </a:r>
            <a:r>
              <a:rPr lang="en-GB" altLang="ja-JP" dirty="0" smtClean="0"/>
              <a:t> </a:t>
            </a:r>
            <a:r>
              <a:rPr lang="en-GB" altLang="ja-JP" dirty="0"/>
              <a:t>( "naif0012.tls" </a:t>
            </a:r>
            <a:r>
              <a:rPr lang="en-GB" altLang="ja-JP" dirty="0" smtClean="0"/>
              <a:t>);</a:t>
            </a:r>
          </a:p>
          <a:p>
            <a:pPr marL="0" indent="0">
              <a:buNone/>
            </a:pPr>
            <a:r>
              <a:rPr lang="en-GB" altLang="ja-JP" dirty="0" err="1"/>
              <a:t>furnsh_c</a:t>
            </a:r>
            <a:r>
              <a:rPr lang="en-GB" altLang="ja-JP" dirty="0"/>
              <a:t> ( "pck00010.tpc" </a:t>
            </a:r>
            <a:r>
              <a:rPr lang="en-GB" altLang="ja-JP" dirty="0" smtClean="0"/>
              <a:t>);</a:t>
            </a:r>
          </a:p>
          <a:p>
            <a:pPr marL="0" indent="0">
              <a:buNone/>
            </a:pPr>
            <a:endParaRPr lang="en-GB" altLang="ja-JP" dirty="0" smtClean="0"/>
          </a:p>
          <a:p>
            <a:pPr marL="0" indent="0">
              <a:buNone/>
            </a:pPr>
            <a:r>
              <a:rPr lang="ja-JP" altLang="en-US" dirty="0" smtClean="0"/>
              <a:t>　　</a:t>
            </a:r>
            <a:r>
              <a:rPr lang="en-GB" altLang="ja-JP" dirty="0" smtClean="0"/>
              <a:t>//</a:t>
            </a:r>
            <a:r>
              <a:rPr lang="en-US" altLang="ja-JP" dirty="0"/>
              <a:t>PCK</a:t>
            </a:r>
            <a:r>
              <a:rPr lang="ja-JP" altLang="en-US" dirty="0" smtClean="0"/>
              <a:t>から月の</a:t>
            </a:r>
            <a:r>
              <a:rPr lang="en-US" altLang="ja-JP" dirty="0" smtClean="0"/>
              <a:t>3</a:t>
            </a:r>
            <a:r>
              <a:rPr lang="ja-JP" altLang="en-US" dirty="0" smtClean="0"/>
              <a:t>軸方向の半径を読み出し、</a:t>
            </a:r>
            <a:r>
              <a:rPr lang="en-US" altLang="ja-JP" dirty="0" err="1" smtClean="0"/>
              <a:t>radius_moon</a:t>
            </a:r>
            <a:r>
              <a:rPr lang="en-US" altLang="ja-JP" dirty="0" smtClean="0"/>
              <a:t>[3]</a:t>
            </a:r>
            <a:r>
              <a:rPr lang="ja-JP" altLang="en-US" dirty="0" smtClean="0"/>
              <a:t>に格納します</a:t>
            </a:r>
            <a:r>
              <a:rPr lang="en-US" altLang="ja-JP" dirty="0" smtClean="0"/>
              <a:t>(</a:t>
            </a:r>
            <a:r>
              <a:rPr lang="ja-JP" altLang="en-US" dirty="0" smtClean="0"/>
              <a:t>位置計算だけなら不要</a:t>
            </a:r>
            <a:r>
              <a:rPr lang="en-US" altLang="ja-JP" dirty="0" smtClean="0"/>
              <a:t>)</a:t>
            </a:r>
            <a:endParaRPr lang="en-GB" altLang="ja-JP" dirty="0" smtClean="0"/>
          </a:p>
          <a:p>
            <a:pPr marL="0" indent="0">
              <a:buNone/>
            </a:pPr>
            <a:r>
              <a:rPr lang="en-GB" altLang="ja-JP" dirty="0" err="1"/>
              <a:t>bodvrd_c</a:t>
            </a:r>
            <a:r>
              <a:rPr lang="en-GB" altLang="ja-JP" dirty="0"/>
              <a:t>("MOON", "RADII", 3, &amp;dim, </a:t>
            </a:r>
            <a:r>
              <a:rPr lang="en-GB" altLang="ja-JP" dirty="0" err="1"/>
              <a:t>radius_moon</a:t>
            </a:r>
            <a:r>
              <a:rPr lang="en-GB" altLang="ja-JP" dirty="0"/>
              <a:t>);</a:t>
            </a:r>
          </a:p>
          <a:p>
            <a:pPr marL="0" indent="0">
              <a:buNone/>
            </a:pPr>
            <a:endParaRPr lang="en-GB" altLang="ja-JP" dirty="0" smtClean="0"/>
          </a:p>
          <a:p>
            <a:pPr marL="0" indent="0">
              <a:buNone/>
            </a:pPr>
            <a:r>
              <a:rPr lang="ja-JP" altLang="en-US" dirty="0" smtClean="0"/>
              <a:t>　　</a:t>
            </a:r>
            <a:r>
              <a:rPr lang="en-GB" altLang="ja-JP" dirty="0" smtClean="0"/>
              <a:t>//</a:t>
            </a:r>
            <a:r>
              <a:rPr lang="ja-JP" altLang="en-US" dirty="0" smtClean="0"/>
              <a:t>時刻の設定</a:t>
            </a:r>
            <a:endParaRPr lang="en-GB" altLang="ja-JP" dirty="0" smtClean="0"/>
          </a:p>
          <a:p>
            <a:pPr marL="0" indent="0">
              <a:buNone/>
            </a:pPr>
            <a:r>
              <a:rPr lang="fr-FR" altLang="ja-JP" dirty="0" smtClean="0"/>
              <a:t>strcpy(utctim,"</a:t>
            </a:r>
            <a:r>
              <a:rPr lang="fr-FR" altLang="ja-JP" dirty="0"/>
              <a:t>2000-01-01T00:00:00");</a:t>
            </a:r>
          </a:p>
          <a:p>
            <a:pPr marL="0" indent="0">
              <a:buNone/>
            </a:pPr>
            <a:r>
              <a:rPr lang="fr-FR" altLang="ja-JP" dirty="0" smtClean="0"/>
              <a:t>utc2et_c(utctim, </a:t>
            </a:r>
            <a:r>
              <a:rPr lang="fr-FR" altLang="ja-JP" dirty="0"/>
              <a:t>&amp;</a:t>
            </a:r>
            <a:r>
              <a:rPr lang="fr-FR" altLang="ja-JP" dirty="0" smtClean="0"/>
              <a:t>et);</a:t>
            </a:r>
          </a:p>
          <a:p>
            <a:pPr marL="0" indent="0">
              <a:buNone/>
            </a:pPr>
            <a:endParaRPr lang="fr-FR" altLang="ja-JP" dirty="0"/>
          </a:p>
          <a:p>
            <a:pPr marL="0" indent="0">
              <a:buNone/>
            </a:pPr>
            <a:r>
              <a:rPr lang="ja-JP" altLang="en-US" dirty="0" smtClean="0"/>
              <a:t>　　</a:t>
            </a:r>
            <a:r>
              <a:rPr lang="fr-FR" altLang="ja-JP" dirty="0" smtClean="0"/>
              <a:t>// SPK</a:t>
            </a:r>
            <a:r>
              <a:rPr lang="ja-JP" altLang="en-US" dirty="0" smtClean="0"/>
              <a:t>から太陽中心とした黄道座標系での時刻</a:t>
            </a:r>
            <a:r>
              <a:rPr lang="en-US" altLang="ja-JP" dirty="0" smtClean="0"/>
              <a:t>et</a:t>
            </a:r>
            <a:r>
              <a:rPr lang="ja-JP" altLang="en-US" dirty="0" smtClean="0"/>
              <a:t>における位置と速度を読み出し</a:t>
            </a:r>
            <a:r>
              <a:rPr lang="en-US" altLang="ja-JP" dirty="0" smtClean="0"/>
              <a:t>,state[6]</a:t>
            </a:r>
            <a:r>
              <a:rPr lang="ja-JP" altLang="en-US" dirty="0" smtClean="0"/>
              <a:t>に格納</a:t>
            </a:r>
            <a:endParaRPr lang="fr-FR" altLang="ja-JP" dirty="0" smtClean="0"/>
          </a:p>
          <a:p>
            <a:pPr marL="0" indent="0">
              <a:buNone/>
            </a:pPr>
            <a:r>
              <a:rPr lang="en-GB" altLang="ja-JP" dirty="0" err="1" smtClean="0"/>
              <a:t>spkezr_c</a:t>
            </a:r>
            <a:r>
              <a:rPr lang="en-GB" altLang="ja-JP" dirty="0"/>
              <a:t>("MOON" , et,"ECLIPJ2000","NONE", "SUN", state, &amp;</a:t>
            </a:r>
            <a:r>
              <a:rPr lang="en-GB" altLang="ja-JP" dirty="0" err="1"/>
              <a:t>lt</a:t>
            </a:r>
            <a:r>
              <a:rPr lang="en-GB" altLang="ja-JP" dirty="0" smtClean="0"/>
              <a:t>);</a:t>
            </a:r>
          </a:p>
          <a:p>
            <a:pPr marL="0" indent="0">
              <a:buNone/>
            </a:pPr>
            <a:endParaRPr lang="en-GB" altLang="ja-JP" dirty="0" smtClean="0"/>
          </a:p>
          <a:p>
            <a:pPr marL="0" indent="0">
              <a:buNone/>
            </a:pPr>
            <a:r>
              <a:rPr lang="ja-JP" altLang="en-US" dirty="0" smtClean="0"/>
              <a:t>　　</a:t>
            </a:r>
            <a:r>
              <a:rPr lang="en-GB" altLang="ja-JP" dirty="0" smtClean="0"/>
              <a:t>// state[6]</a:t>
            </a:r>
            <a:r>
              <a:rPr lang="ja-JP" altLang="en-US" dirty="0" smtClean="0"/>
              <a:t>に太陽中心黄道座標系の月の位置、速度が格納されますので、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　</a:t>
            </a:r>
            <a:r>
              <a:rPr lang="en-US" altLang="ja-JP" dirty="0" smtClean="0"/>
              <a:t>// </a:t>
            </a:r>
            <a:r>
              <a:rPr lang="ja-JP" altLang="en-US" dirty="0" smtClean="0"/>
              <a:t>後は煮るなり焼くなりお好きなように！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/>
              <a:t>}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GB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23162" y="154924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※CSPICE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バージョン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82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例：太陽に対する月の位置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1182688" y="1892697"/>
            <a:ext cx="7961312" cy="507584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ja-JP" dirty="0" smtClean="0">
                <a:solidFill>
                  <a:srgbClr val="0070C0"/>
                </a:solidFill>
              </a:rPr>
              <a:t>Python</a:t>
            </a:r>
            <a:r>
              <a:rPr lang="ja-JP" altLang="en-US" dirty="0" smtClean="0">
                <a:solidFill>
                  <a:srgbClr val="0070C0"/>
                </a:solidFill>
              </a:rPr>
              <a:t>では変数宣言</a:t>
            </a:r>
            <a:r>
              <a:rPr lang="ja-JP" altLang="en-US" dirty="0" smtClean="0">
                <a:solidFill>
                  <a:srgbClr val="0070C0"/>
                </a:solidFill>
              </a:rPr>
              <a:t>が不要なのでこの通りに書くと動く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#</a:t>
            </a:r>
            <a:r>
              <a:rPr lang="ja-JP" altLang="en-US" dirty="0" smtClean="0"/>
              <a:t>必要なモジュールをインポート</a:t>
            </a:r>
            <a:endParaRPr lang="ja-JP" altLang="en-US" dirty="0"/>
          </a:p>
          <a:p>
            <a:pPr marL="0" indent="0">
              <a:buNone/>
            </a:pPr>
            <a:r>
              <a:rPr lang="en-GB" altLang="ja-JP" dirty="0" smtClean="0"/>
              <a:t>import </a:t>
            </a:r>
            <a:r>
              <a:rPr lang="en-GB" altLang="ja-JP" dirty="0" err="1"/>
              <a:t>spiceypy</a:t>
            </a:r>
            <a:r>
              <a:rPr lang="en-GB" altLang="ja-JP" dirty="0"/>
              <a:t> as spice</a:t>
            </a:r>
          </a:p>
          <a:p>
            <a:pPr marL="0" indent="0">
              <a:buNone/>
            </a:pPr>
            <a:endParaRPr lang="en-GB" altLang="ja-JP" dirty="0" smtClean="0"/>
          </a:p>
          <a:p>
            <a:pPr marL="0" indent="0">
              <a:buNone/>
            </a:pPr>
            <a:r>
              <a:rPr lang="en-GB" altLang="ja-JP" dirty="0"/>
              <a:t>#</a:t>
            </a:r>
            <a:r>
              <a:rPr lang="ja-JP" altLang="en-US" dirty="0" smtClean="0"/>
              <a:t>カーネル</a:t>
            </a:r>
            <a:r>
              <a:rPr lang="ja-JP" altLang="en-US" dirty="0"/>
              <a:t>をロードします　以下の例では上から順に</a:t>
            </a:r>
            <a:r>
              <a:rPr lang="en-US" altLang="ja-JP" dirty="0"/>
              <a:t>SPK, LSK, </a:t>
            </a:r>
            <a:r>
              <a:rPr lang="en-US" altLang="ja-JP" dirty="0" smtClean="0"/>
              <a:t>PCK</a:t>
            </a:r>
            <a:endParaRPr lang="en-GB" altLang="ja-JP" dirty="0"/>
          </a:p>
          <a:p>
            <a:pPr marL="0" indent="0">
              <a:buNone/>
            </a:pPr>
            <a:r>
              <a:rPr lang="en-GB" altLang="ja-JP" dirty="0" err="1"/>
              <a:t>spice.furnsh</a:t>
            </a:r>
            <a:r>
              <a:rPr lang="en-GB" altLang="ja-JP" dirty="0"/>
              <a:t>('de421.bsp')</a:t>
            </a:r>
          </a:p>
          <a:p>
            <a:pPr marL="0" indent="0">
              <a:buNone/>
            </a:pPr>
            <a:r>
              <a:rPr lang="en-GB" altLang="ja-JP" dirty="0" err="1"/>
              <a:t>spice.furnsh</a:t>
            </a:r>
            <a:r>
              <a:rPr lang="en-GB" altLang="ja-JP" dirty="0"/>
              <a:t>('naif0012.tls</a:t>
            </a:r>
            <a:r>
              <a:rPr lang="en-GB" altLang="ja-JP" dirty="0" smtClean="0"/>
              <a:t>')</a:t>
            </a:r>
            <a:endParaRPr lang="en-GB" altLang="ja-JP" dirty="0"/>
          </a:p>
          <a:p>
            <a:pPr marL="0" indent="0">
              <a:buNone/>
            </a:pPr>
            <a:r>
              <a:rPr lang="en-GB" altLang="ja-JP" dirty="0" err="1"/>
              <a:t>spice.furnsh</a:t>
            </a:r>
            <a:r>
              <a:rPr lang="en-GB" altLang="ja-JP" dirty="0"/>
              <a:t>('pck00010.tpc</a:t>
            </a:r>
            <a:r>
              <a:rPr lang="en-GB" altLang="ja-JP" dirty="0" smtClean="0"/>
              <a:t>')</a:t>
            </a:r>
          </a:p>
          <a:p>
            <a:pPr marL="0" indent="0">
              <a:buNone/>
            </a:pPr>
            <a:endParaRPr lang="en-GB" altLang="ja-JP" dirty="0"/>
          </a:p>
          <a:p>
            <a:pPr marL="0" indent="0">
              <a:buNone/>
            </a:pPr>
            <a:r>
              <a:rPr lang="en-GB" altLang="ja-JP" dirty="0" smtClean="0"/>
              <a:t>#</a:t>
            </a:r>
            <a:r>
              <a:rPr lang="en-US" altLang="ja-JP" dirty="0" smtClean="0"/>
              <a:t>PCK</a:t>
            </a:r>
            <a:r>
              <a:rPr lang="ja-JP" altLang="en-US" dirty="0"/>
              <a:t>から月の</a:t>
            </a:r>
            <a:r>
              <a:rPr lang="en-US" altLang="ja-JP" dirty="0"/>
              <a:t>3</a:t>
            </a:r>
            <a:r>
              <a:rPr lang="ja-JP" altLang="en-US" dirty="0"/>
              <a:t>軸方向の半径を読み出し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value[3</a:t>
            </a:r>
            <a:r>
              <a:rPr lang="en-US" altLang="ja-JP" dirty="0"/>
              <a:t>]</a:t>
            </a:r>
            <a:r>
              <a:rPr lang="ja-JP" altLang="en-US" dirty="0"/>
              <a:t>に格納します</a:t>
            </a:r>
            <a:r>
              <a:rPr lang="en-US" altLang="ja-JP" dirty="0"/>
              <a:t>(</a:t>
            </a:r>
            <a:r>
              <a:rPr lang="ja-JP" altLang="en-US" dirty="0"/>
              <a:t>位置計算だけなら不要</a:t>
            </a:r>
            <a:r>
              <a:rPr lang="en-US" altLang="ja-JP" dirty="0" smtClean="0"/>
              <a:t>)</a:t>
            </a:r>
            <a:endParaRPr lang="en-GB" altLang="ja-JP" dirty="0"/>
          </a:p>
          <a:p>
            <a:pPr marL="0" indent="0">
              <a:buNone/>
            </a:pPr>
            <a:r>
              <a:rPr lang="en-GB" altLang="ja-JP" dirty="0"/>
              <a:t>dim, value= </a:t>
            </a:r>
            <a:r>
              <a:rPr lang="en-GB" altLang="ja-JP" dirty="0" err="1"/>
              <a:t>spice.bodvrd</a:t>
            </a:r>
            <a:r>
              <a:rPr lang="en-GB" altLang="ja-JP" dirty="0"/>
              <a:t>("MOON","RADII",3)</a:t>
            </a: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#</a:t>
            </a:r>
            <a:r>
              <a:rPr lang="ja-JP" altLang="en-US" dirty="0" smtClean="0"/>
              <a:t>時刻</a:t>
            </a:r>
            <a:r>
              <a:rPr lang="ja-JP" altLang="en-US" dirty="0"/>
              <a:t>の</a:t>
            </a:r>
            <a:r>
              <a:rPr lang="ja-JP" altLang="en-US" dirty="0" smtClean="0"/>
              <a:t>設定</a:t>
            </a:r>
            <a:endParaRPr lang="en-GB" altLang="ja-JP" dirty="0"/>
          </a:p>
          <a:p>
            <a:pPr marL="0" indent="0">
              <a:buNone/>
            </a:pPr>
            <a:r>
              <a:rPr lang="en-GB" altLang="ja-JP" dirty="0" err="1"/>
              <a:t>utctim</a:t>
            </a:r>
            <a:r>
              <a:rPr lang="en-GB" altLang="ja-JP" dirty="0"/>
              <a:t>='2000-01-01T00:00:00'</a:t>
            </a:r>
          </a:p>
          <a:p>
            <a:pPr marL="0" indent="0">
              <a:buNone/>
            </a:pPr>
            <a:r>
              <a:rPr lang="en-GB" altLang="ja-JP" dirty="0"/>
              <a:t>et=spice.utc2et(</a:t>
            </a:r>
            <a:r>
              <a:rPr lang="en-GB" altLang="ja-JP" dirty="0" err="1"/>
              <a:t>utctim</a:t>
            </a:r>
            <a:r>
              <a:rPr lang="en-GB" altLang="ja-JP" dirty="0"/>
              <a:t>)</a:t>
            </a: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#</a:t>
            </a:r>
            <a:r>
              <a:rPr lang="fr-FR" altLang="ja-JP" dirty="0" smtClean="0"/>
              <a:t>SPK</a:t>
            </a:r>
            <a:r>
              <a:rPr lang="ja-JP" altLang="en-US" dirty="0"/>
              <a:t>から太陽中心とした黄道座標系での時刻</a:t>
            </a:r>
            <a:r>
              <a:rPr lang="en-US" altLang="ja-JP" dirty="0"/>
              <a:t>et</a:t>
            </a:r>
            <a:r>
              <a:rPr lang="ja-JP" altLang="en-US" dirty="0"/>
              <a:t>における位置と速度を読み出し</a:t>
            </a:r>
            <a:r>
              <a:rPr lang="en-US" altLang="ja-JP" dirty="0"/>
              <a:t>,state[6]</a:t>
            </a:r>
            <a:r>
              <a:rPr lang="ja-JP" altLang="en-US" dirty="0"/>
              <a:t>に</a:t>
            </a:r>
            <a:r>
              <a:rPr lang="ja-JP" altLang="en-US" dirty="0" smtClean="0"/>
              <a:t>格納</a:t>
            </a:r>
            <a:endParaRPr lang="en-GB" altLang="ja-JP" dirty="0" smtClean="0"/>
          </a:p>
          <a:p>
            <a:pPr marL="0" indent="0">
              <a:buNone/>
            </a:pPr>
            <a:r>
              <a:rPr lang="en-GB" altLang="ja-JP" dirty="0" smtClean="0"/>
              <a:t>state</a:t>
            </a:r>
            <a:r>
              <a:rPr lang="en-GB" altLang="ja-JP" dirty="0"/>
              <a:t>, </a:t>
            </a:r>
            <a:r>
              <a:rPr lang="en-GB" altLang="ja-JP" dirty="0" err="1"/>
              <a:t>lt</a:t>
            </a:r>
            <a:r>
              <a:rPr lang="en-GB" altLang="ja-JP" dirty="0"/>
              <a:t> = </a:t>
            </a:r>
            <a:r>
              <a:rPr lang="en-GB" altLang="ja-JP" dirty="0" err="1"/>
              <a:t>spice.spkezr</a:t>
            </a:r>
            <a:r>
              <a:rPr lang="en-GB" altLang="ja-JP" dirty="0"/>
              <a:t>('MOON',et,'ECLIPJ2000','NONE','SUN</a:t>
            </a:r>
            <a:r>
              <a:rPr lang="en-GB" altLang="ja-JP" dirty="0" smtClean="0"/>
              <a:t>')</a:t>
            </a:r>
            <a:endParaRPr lang="en-GB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23162" y="1549243"/>
            <a:ext cx="253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 err="1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spiceypy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バージョン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16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 err="1" smtClean="0"/>
              <a:t>．</a:t>
            </a:r>
            <a:r>
              <a:rPr lang="ja-JP" altLang="en-US" dirty="0" smtClean="0"/>
              <a:t>背景知識を少し</a:t>
            </a:r>
            <a:endParaRPr lang="ja-JP" altLang="en-US" dirty="0" smtClean="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探査機と天体</a:t>
            </a:r>
            <a:endParaRPr kumimoji="1" lang="ja-JP" altLang="en-US" dirty="0"/>
          </a:p>
        </p:txBody>
      </p:sp>
      <p:sp>
        <p:nvSpPr>
          <p:cNvPr id="2355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1210D9F1-7A1E-4941-AF61-29BEC2E8EB57}" type="slidenum">
              <a:rPr kumimoji="0" lang="ja-JP" altLang="en-US" smtClean="0">
                <a:solidFill>
                  <a:schemeClr val="bg2"/>
                </a:solidFill>
              </a:rPr>
              <a:pPr eaLnBrk="1" hangingPunct="1"/>
              <a:t>17</a:t>
            </a:fld>
            <a:endParaRPr kumimoji="0" lang="en-US" altLang="ja-JP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3585185" cy="1462087"/>
          </a:xfrm>
        </p:spPr>
        <p:txBody>
          <a:bodyPr/>
          <a:lstStyle/>
          <a:p>
            <a:r>
              <a:rPr lang="ja-JP" altLang="en-US" dirty="0" smtClean="0"/>
              <a:t>姿勢</a:t>
            </a:r>
            <a:r>
              <a:rPr lang="en-US" altLang="ja-JP" dirty="0" smtClean="0"/>
              <a:t>:attitude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SPICE</a:t>
            </a:r>
            <a:r>
              <a:rPr lang="ja-JP" altLang="en-US" dirty="0"/>
              <a:t>では</a:t>
            </a:r>
            <a:r>
              <a:rPr lang="en-US" altLang="ja-JP" b="1" dirty="0" smtClean="0"/>
              <a:t>CK</a:t>
            </a:r>
            <a:r>
              <a:rPr lang="en-US" altLang="ja-JP" dirty="0" smtClean="0"/>
              <a:t> (C-matrix Kernel</a:t>
            </a:r>
            <a:r>
              <a:rPr lang="en-US" altLang="ja-JP" dirty="0"/>
              <a:t>) </a:t>
            </a:r>
            <a:r>
              <a:rPr lang="en-US" altLang="ja-JP" sz="2600" dirty="0"/>
              <a:t>c=camera</a:t>
            </a:r>
            <a:endParaRPr lang="en-US" altLang="ja-JP" dirty="0"/>
          </a:p>
          <a:p>
            <a:pPr lvl="1"/>
            <a:r>
              <a:rPr lang="ja-JP" altLang="en-US" dirty="0" smtClean="0"/>
              <a:t>制御方式：　　三軸</a:t>
            </a:r>
            <a:r>
              <a:rPr lang="ja-JP" altLang="en-US" dirty="0"/>
              <a:t>制御　 </a:t>
            </a:r>
            <a:r>
              <a:rPr lang="ja-JP" altLang="en-US" dirty="0" smtClean="0"/>
              <a:t>⇔    スピン</a:t>
            </a:r>
            <a:r>
              <a:rPr lang="ja-JP" altLang="en-US" dirty="0"/>
              <a:t>安定</a:t>
            </a:r>
          </a:p>
          <a:p>
            <a:pPr lvl="1"/>
            <a:r>
              <a:rPr lang="en-US" altLang="ja-JP" dirty="0"/>
              <a:t>Sun sensor / star sensor</a:t>
            </a:r>
            <a:r>
              <a:rPr lang="ja-JP" altLang="en-US" dirty="0"/>
              <a:t>などのデータを使い姿勢を決める</a:t>
            </a:r>
          </a:p>
          <a:p>
            <a:pPr lvl="1"/>
            <a:r>
              <a:rPr lang="ja-JP" altLang="en-US" dirty="0"/>
              <a:t>回転軸と回転位相の</a:t>
            </a:r>
            <a:r>
              <a:rPr lang="en-US" altLang="ja-JP" dirty="0" smtClean="0"/>
              <a:t>4</a:t>
            </a:r>
            <a:r>
              <a:rPr lang="ja-JP" altLang="en-US" dirty="0" smtClean="0"/>
              <a:t>パラメタ </a:t>
            </a:r>
            <a:r>
              <a:rPr lang="en-US" altLang="ja-JP" dirty="0"/>
              <a:t>/ 4</a:t>
            </a:r>
            <a:r>
              <a:rPr lang="ja-JP" altLang="en-US" dirty="0"/>
              <a:t>元数</a:t>
            </a:r>
            <a:r>
              <a:rPr lang="en-US" altLang="ja-JP" dirty="0"/>
              <a:t>(quaternion)</a:t>
            </a:r>
          </a:p>
          <a:p>
            <a:pPr lvl="1"/>
            <a:r>
              <a:rPr lang="en-US" altLang="ja-JP" dirty="0"/>
              <a:t>3</a:t>
            </a:r>
            <a:r>
              <a:rPr lang="ja-JP" altLang="en-US" dirty="0"/>
              <a:t>軸制御するため</a:t>
            </a:r>
            <a:r>
              <a:rPr lang="ja-JP" altLang="en-US" dirty="0" smtClean="0"/>
              <a:t>に</a:t>
            </a:r>
            <a:r>
              <a:rPr lang="en-US" altLang="ja-JP" dirty="0" smtClean="0"/>
              <a:t>*</a:t>
            </a:r>
            <a:r>
              <a:rPr lang="ja-JP" altLang="en-US" dirty="0" smtClean="0"/>
              <a:t>角</a:t>
            </a:r>
            <a:r>
              <a:rPr lang="ja-JP" altLang="en-US" dirty="0"/>
              <a:t>運動量をため込む機械であるモメンタムホイールの</a:t>
            </a:r>
            <a:r>
              <a:rPr lang="en-US" altLang="ja-JP" dirty="0"/>
              <a:t>AMD (angular momentum desaturation</a:t>
            </a:r>
            <a:r>
              <a:rPr lang="ja-JP" altLang="en-US" dirty="0"/>
              <a:t>：あるいは</a:t>
            </a:r>
            <a:r>
              <a:rPr lang="en-US" altLang="ja-JP" dirty="0"/>
              <a:t>unloading) </a:t>
            </a:r>
            <a:r>
              <a:rPr lang="ja-JP" altLang="en-US" dirty="0" smtClean="0"/>
              <a:t>が行われると、姿勢</a:t>
            </a:r>
            <a:r>
              <a:rPr lang="ja-JP" altLang="en-US" dirty="0"/>
              <a:t>が不連続的に変化する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18</a:t>
            </a:fld>
            <a:endParaRPr lang="en-US" altLang="ja-JP"/>
          </a:p>
        </p:txBody>
      </p:sp>
      <p:grpSp>
        <p:nvGrpSpPr>
          <p:cNvPr id="7" name="Group 21"/>
          <p:cNvGrpSpPr>
            <a:grpSpLocks noChangeAspect="1"/>
          </p:cNvGrpSpPr>
          <p:nvPr/>
        </p:nvGrpSpPr>
        <p:grpSpPr bwMode="auto">
          <a:xfrm rot="20322395">
            <a:off x="4794760" y="569081"/>
            <a:ext cx="1721190" cy="1547467"/>
            <a:chOff x="4963" y="2026"/>
            <a:chExt cx="516" cy="460"/>
          </a:xfrm>
        </p:grpSpPr>
        <p:sp>
          <p:nvSpPr>
            <p:cNvPr id="8" name="Freeform 22"/>
            <p:cNvSpPr>
              <a:spLocks noChangeAspect="1"/>
            </p:cNvSpPr>
            <p:nvPr/>
          </p:nvSpPr>
          <p:spPr bwMode="auto">
            <a:xfrm rot="3050841">
              <a:off x="5155" y="2013"/>
              <a:ext cx="48" cy="73"/>
            </a:xfrm>
            <a:custGeom>
              <a:avLst/>
              <a:gdLst>
                <a:gd name="T0" fmla="*/ 0 w 42"/>
                <a:gd name="T1" fmla="*/ 32 h 63"/>
                <a:gd name="T2" fmla="*/ 2 w 42"/>
                <a:gd name="T3" fmla="*/ 22 h 63"/>
                <a:gd name="T4" fmla="*/ 5 w 42"/>
                <a:gd name="T5" fmla="*/ 13 h 63"/>
                <a:gd name="T6" fmla="*/ 11 w 42"/>
                <a:gd name="T7" fmla="*/ 7 h 63"/>
                <a:gd name="T8" fmla="*/ 17 w 42"/>
                <a:gd name="T9" fmla="*/ 2 h 63"/>
                <a:gd name="T10" fmla="*/ 22 w 42"/>
                <a:gd name="T11" fmla="*/ 1 h 63"/>
                <a:gd name="T12" fmla="*/ 26 w 42"/>
                <a:gd name="T13" fmla="*/ 0 h 63"/>
                <a:gd name="T14" fmla="*/ 29 w 42"/>
                <a:gd name="T15" fmla="*/ 0 h 63"/>
                <a:gd name="T16" fmla="*/ 34 w 42"/>
                <a:gd name="T17" fmla="*/ 4 h 63"/>
                <a:gd name="T18" fmla="*/ 39 w 42"/>
                <a:gd name="T19" fmla="*/ 12 h 63"/>
                <a:gd name="T20" fmla="*/ 41 w 42"/>
                <a:gd name="T21" fmla="*/ 21 h 63"/>
                <a:gd name="T22" fmla="*/ 39 w 42"/>
                <a:gd name="T23" fmla="*/ 37 h 63"/>
                <a:gd name="T24" fmla="*/ 34 w 42"/>
                <a:gd name="T25" fmla="*/ 50 h 63"/>
                <a:gd name="T26" fmla="*/ 26 w 42"/>
                <a:gd name="T27" fmla="*/ 57 h 63"/>
                <a:gd name="T28" fmla="*/ 20 w 42"/>
                <a:gd name="T29" fmla="*/ 58 h 63"/>
                <a:gd name="T30" fmla="*/ 14 w 42"/>
                <a:gd name="T31" fmla="*/ 62 h 63"/>
                <a:gd name="T32" fmla="*/ 10 w 42"/>
                <a:gd name="T33" fmla="*/ 57 h 63"/>
                <a:gd name="T34" fmla="*/ 4 w 42"/>
                <a:gd name="T35" fmla="*/ 49 h 63"/>
                <a:gd name="T36" fmla="*/ 0 w 42"/>
                <a:gd name="T37" fmla="*/ 42 h 63"/>
                <a:gd name="T38" fmla="*/ 0 w 42"/>
                <a:gd name="T39" fmla="*/ 32 h 6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63"/>
                <a:gd name="T62" fmla="*/ 42 w 42"/>
                <a:gd name="T63" fmla="*/ 63 h 6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63">
                  <a:moveTo>
                    <a:pt x="0" y="32"/>
                  </a:moveTo>
                  <a:lnTo>
                    <a:pt x="2" y="22"/>
                  </a:lnTo>
                  <a:lnTo>
                    <a:pt x="5" y="13"/>
                  </a:lnTo>
                  <a:lnTo>
                    <a:pt x="11" y="7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4" y="4"/>
                  </a:lnTo>
                  <a:lnTo>
                    <a:pt x="39" y="12"/>
                  </a:lnTo>
                  <a:lnTo>
                    <a:pt x="41" y="21"/>
                  </a:lnTo>
                  <a:lnTo>
                    <a:pt x="39" y="37"/>
                  </a:lnTo>
                  <a:lnTo>
                    <a:pt x="34" y="50"/>
                  </a:lnTo>
                  <a:lnTo>
                    <a:pt x="26" y="57"/>
                  </a:lnTo>
                  <a:lnTo>
                    <a:pt x="20" y="58"/>
                  </a:lnTo>
                  <a:lnTo>
                    <a:pt x="14" y="62"/>
                  </a:lnTo>
                  <a:lnTo>
                    <a:pt x="10" y="57"/>
                  </a:lnTo>
                  <a:lnTo>
                    <a:pt x="4" y="49"/>
                  </a:lnTo>
                  <a:lnTo>
                    <a:pt x="0" y="42"/>
                  </a:lnTo>
                  <a:lnTo>
                    <a:pt x="0" y="32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" name="Freeform 23"/>
            <p:cNvSpPr>
              <a:spLocks noChangeAspect="1"/>
            </p:cNvSpPr>
            <p:nvPr/>
          </p:nvSpPr>
          <p:spPr bwMode="auto">
            <a:xfrm rot="3050841">
              <a:off x="4923" y="2192"/>
              <a:ext cx="255" cy="51"/>
            </a:xfrm>
            <a:custGeom>
              <a:avLst/>
              <a:gdLst>
                <a:gd name="T0" fmla="*/ 166 w 167"/>
                <a:gd name="T1" fmla="*/ 8 h 44"/>
                <a:gd name="T2" fmla="*/ 107 w 167"/>
                <a:gd name="T3" fmla="*/ 43 h 44"/>
                <a:gd name="T4" fmla="*/ 0 w 167"/>
                <a:gd name="T5" fmla="*/ 34 h 44"/>
                <a:gd name="T6" fmla="*/ 61 w 167"/>
                <a:gd name="T7" fmla="*/ 0 h 44"/>
                <a:gd name="T8" fmla="*/ 166 w 167"/>
                <a:gd name="T9" fmla="*/ 8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44"/>
                <a:gd name="T17" fmla="*/ 167 w 167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44">
                  <a:moveTo>
                    <a:pt x="166" y="8"/>
                  </a:moveTo>
                  <a:lnTo>
                    <a:pt x="107" y="43"/>
                  </a:lnTo>
                  <a:lnTo>
                    <a:pt x="0" y="34"/>
                  </a:lnTo>
                  <a:lnTo>
                    <a:pt x="61" y="0"/>
                  </a:lnTo>
                  <a:lnTo>
                    <a:pt x="166" y="8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10" name="Freeform 24"/>
            <p:cNvSpPr>
              <a:spLocks noChangeAspect="1"/>
            </p:cNvSpPr>
            <p:nvPr/>
          </p:nvSpPr>
          <p:spPr bwMode="auto">
            <a:xfrm rot="3050841">
              <a:off x="4994" y="2045"/>
              <a:ext cx="74" cy="136"/>
            </a:xfrm>
            <a:custGeom>
              <a:avLst/>
              <a:gdLst>
                <a:gd name="T0" fmla="*/ 63 w 64"/>
                <a:gd name="T1" fmla="*/ 83 h 118"/>
                <a:gd name="T2" fmla="*/ 4 w 64"/>
                <a:gd name="T3" fmla="*/ 117 h 118"/>
                <a:gd name="T4" fmla="*/ 0 w 64"/>
                <a:gd name="T5" fmla="*/ 32 h 118"/>
                <a:gd name="T6" fmla="*/ 59 w 64"/>
                <a:gd name="T7" fmla="*/ 0 h 118"/>
                <a:gd name="T8" fmla="*/ 63 w 64"/>
                <a:gd name="T9" fmla="*/ 83 h 1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18"/>
                <a:gd name="T17" fmla="*/ 64 w 64"/>
                <a:gd name="T18" fmla="*/ 118 h 1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18">
                  <a:moveTo>
                    <a:pt x="63" y="83"/>
                  </a:moveTo>
                  <a:lnTo>
                    <a:pt x="4" y="117"/>
                  </a:lnTo>
                  <a:lnTo>
                    <a:pt x="0" y="32"/>
                  </a:lnTo>
                  <a:lnTo>
                    <a:pt x="59" y="0"/>
                  </a:lnTo>
                  <a:lnTo>
                    <a:pt x="63" y="83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11" name="Freeform 25"/>
            <p:cNvSpPr>
              <a:spLocks noChangeAspect="1"/>
            </p:cNvSpPr>
            <p:nvPr/>
          </p:nvSpPr>
          <p:spPr bwMode="auto">
            <a:xfrm rot="3050841">
              <a:off x="5031" y="2146"/>
              <a:ext cx="188" cy="107"/>
            </a:xfrm>
            <a:custGeom>
              <a:avLst/>
              <a:gdLst>
                <a:gd name="T0" fmla="*/ 111 w 112"/>
                <a:gd name="T1" fmla="*/ 92 h 93"/>
                <a:gd name="T2" fmla="*/ 107 w 112"/>
                <a:gd name="T3" fmla="*/ 7 h 93"/>
                <a:gd name="T4" fmla="*/ 15 w 112"/>
                <a:gd name="T5" fmla="*/ 0 h 93"/>
                <a:gd name="T6" fmla="*/ 0 w 112"/>
                <a:gd name="T7" fmla="*/ 0 h 93"/>
                <a:gd name="T8" fmla="*/ 1 w 112"/>
                <a:gd name="T9" fmla="*/ 17 h 93"/>
                <a:gd name="T10" fmla="*/ 4 w 112"/>
                <a:gd name="T11" fmla="*/ 83 h 93"/>
                <a:gd name="T12" fmla="*/ 111 w 112"/>
                <a:gd name="T13" fmla="*/ 92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2"/>
                <a:gd name="T22" fmla="*/ 0 h 93"/>
                <a:gd name="T23" fmla="*/ 112 w 112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2" h="93">
                  <a:moveTo>
                    <a:pt x="111" y="92"/>
                  </a:moveTo>
                  <a:lnTo>
                    <a:pt x="107" y="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1" y="17"/>
                  </a:lnTo>
                  <a:lnTo>
                    <a:pt x="4" y="83"/>
                  </a:lnTo>
                  <a:lnTo>
                    <a:pt x="111" y="92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12" name="Freeform 26"/>
            <p:cNvSpPr>
              <a:spLocks noChangeAspect="1"/>
            </p:cNvSpPr>
            <p:nvPr/>
          </p:nvSpPr>
          <p:spPr bwMode="auto">
            <a:xfrm rot="3050841">
              <a:off x="5134" y="2096"/>
              <a:ext cx="163" cy="169"/>
            </a:xfrm>
            <a:custGeom>
              <a:avLst/>
              <a:gdLst>
                <a:gd name="T0" fmla="*/ 0 w 141"/>
                <a:gd name="T1" fmla="*/ 137 h 147"/>
                <a:gd name="T2" fmla="*/ 8 w 141"/>
                <a:gd name="T3" fmla="*/ 146 h 147"/>
                <a:gd name="T4" fmla="*/ 39 w 141"/>
                <a:gd name="T5" fmla="*/ 112 h 147"/>
                <a:gd name="T6" fmla="*/ 124 w 141"/>
                <a:gd name="T7" fmla="*/ 114 h 147"/>
                <a:gd name="T8" fmla="*/ 140 w 141"/>
                <a:gd name="T9" fmla="*/ 94 h 147"/>
                <a:gd name="T10" fmla="*/ 34 w 141"/>
                <a:gd name="T11" fmla="*/ 0 h 147"/>
                <a:gd name="T12" fmla="*/ 17 w 141"/>
                <a:gd name="T13" fmla="*/ 18 h 147"/>
                <a:gd name="T14" fmla="*/ 28 w 141"/>
                <a:gd name="T15" fmla="*/ 103 h 147"/>
                <a:gd name="T16" fmla="*/ 0 w 141"/>
                <a:gd name="T17" fmla="*/ 137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1"/>
                <a:gd name="T28" fmla="*/ 0 h 147"/>
                <a:gd name="T29" fmla="*/ 141 w 141"/>
                <a:gd name="T30" fmla="*/ 147 h 1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1" h="147">
                  <a:moveTo>
                    <a:pt x="0" y="137"/>
                  </a:moveTo>
                  <a:lnTo>
                    <a:pt x="8" y="146"/>
                  </a:lnTo>
                  <a:lnTo>
                    <a:pt x="39" y="112"/>
                  </a:lnTo>
                  <a:lnTo>
                    <a:pt x="124" y="114"/>
                  </a:lnTo>
                  <a:lnTo>
                    <a:pt x="140" y="94"/>
                  </a:lnTo>
                  <a:lnTo>
                    <a:pt x="34" y="0"/>
                  </a:lnTo>
                  <a:lnTo>
                    <a:pt x="17" y="18"/>
                  </a:lnTo>
                  <a:lnTo>
                    <a:pt x="28" y="103"/>
                  </a:lnTo>
                  <a:lnTo>
                    <a:pt x="0" y="137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13" name="Freeform 27"/>
            <p:cNvSpPr>
              <a:spLocks noChangeAspect="1"/>
            </p:cNvSpPr>
            <p:nvPr/>
          </p:nvSpPr>
          <p:spPr bwMode="auto">
            <a:xfrm rot="3050841">
              <a:off x="5166" y="2174"/>
              <a:ext cx="431" cy="194"/>
            </a:xfrm>
            <a:custGeom>
              <a:avLst/>
              <a:gdLst>
                <a:gd name="T0" fmla="*/ 0 w 375"/>
                <a:gd name="T1" fmla="*/ 73 h 169"/>
                <a:gd name="T2" fmla="*/ 270 w 375"/>
                <a:gd name="T3" fmla="*/ 0 h 169"/>
                <a:gd name="T4" fmla="*/ 374 w 375"/>
                <a:gd name="T5" fmla="*/ 94 h 169"/>
                <a:gd name="T6" fmla="*/ 105 w 375"/>
                <a:gd name="T7" fmla="*/ 168 h 169"/>
                <a:gd name="T8" fmla="*/ 0 w 375"/>
                <a:gd name="T9" fmla="*/ 73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5"/>
                <a:gd name="T16" fmla="*/ 0 h 169"/>
                <a:gd name="T17" fmla="*/ 375 w 375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5" h="169">
                  <a:moveTo>
                    <a:pt x="0" y="73"/>
                  </a:moveTo>
                  <a:lnTo>
                    <a:pt x="270" y="0"/>
                  </a:lnTo>
                  <a:lnTo>
                    <a:pt x="374" y="94"/>
                  </a:lnTo>
                  <a:lnTo>
                    <a:pt x="105" y="168"/>
                  </a:lnTo>
                  <a:lnTo>
                    <a:pt x="0" y="73"/>
                  </a:lnTo>
                </a:path>
              </a:pathLst>
            </a:custGeom>
            <a:solidFill>
              <a:srgbClr val="4040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14" name="Line 28"/>
            <p:cNvSpPr>
              <a:spLocks noChangeAspect="1" noChangeShapeType="1"/>
            </p:cNvSpPr>
            <p:nvPr/>
          </p:nvSpPr>
          <p:spPr bwMode="auto">
            <a:xfrm rot="3050841" flipH="1" flipV="1">
              <a:off x="5140" y="2066"/>
              <a:ext cx="9" cy="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7643787" y="1176553"/>
            <a:ext cx="458814" cy="479376"/>
            <a:chOff x="6096340" y="953816"/>
            <a:chExt cx="458814" cy="479376"/>
          </a:xfrm>
        </p:grpSpPr>
        <p:sp>
          <p:nvSpPr>
            <p:cNvPr id="16" name="Freeform 30"/>
            <p:cNvSpPr>
              <a:spLocks noChangeAspect="1"/>
            </p:cNvSpPr>
            <p:nvPr/>
          </p:nvSpPr>
          <p:spPr bwMode="auto">
            <a:xfrm>
              <a:off x="6096340" y="1034838"/>
              <a:ext cx="458814" cy="391603"/>
            </a:xfrm>
            <a:custGeom>
              <a:avLst/>
              <a:gdLst>
                <a:gd name="T0" fmla="*/ 0 w 275"/>
                <a:gd name="T1" fmla="*/ 0 h 232"/>
                <a:gd name="T2" fmla="*/ 0 w 275"/>
                <a:gd name="T3" fmla="*/ 184 h 232"/>
                <a:gd name="T4" fmla="*/ 81 w 275"/>
                <a:gd name="T5" fmla="*/ 231 h 232"/>
                <a:gd name="T6" fmla="*/ 191 w 275"/>
                <a:gd name="T7" fmla="*/ 231 h 232"/>
                <a:gd name="T8" fmla="*/ 274 w 275"/>
                <a:gd name="T9" fmla="*/ 184 h 232"/>
                <a:gd name="T10" fmla="*/ 274 w 275"/>
                <a:gd name="T11" fmla="*/ 0 h 232"/>
                <a:gd name="T12" fmla="*/ 0 w 275"/>
                <a:gd name="T13" fmla="*/ 0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32"/>
                <a:gd name="T23" fmla="*/ 275 w 275"/>
                <a:gd name="T24" fmla="*/ 232 h 2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32">
                  <a:moveTo>
                    <a:pt x="0" y="0"/>
                  </a:moveTo>
                  <a:lnTo>
                    <a:pt x="0" y="184"/>
                  </a:lnTo>
                  <a:lnTo>
                    <a:pt x="81" y="231"/>
                  </a:lnTo>
                  <a:lnTo>
                    <a:pt x="191" y="231"/>
                  </a:lnTo>
                  <a:lnTo>
                    <a:pt x="274" y="184"/>
                  </a:lnTo>
                  <a:lnTo>
                    <a:pt x="274" y="0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17" name="Freeform 31"/>
            <p:cNvSpPr>
              <a:spLocks noChangeAspect="1"/>
            </p:cNvSpPr>
            <p:nvPr/>
          </p:nvSpPr>
          <p:spPr bwMode="auto">
            <a:xfrm>
              <a:off x="6096340" y="953816"/>
              <a:ext cx="458814" cy="239688"/>
            </a:xfrm>
            <a:custGeom>
              <a:avLst/>
              <a:gdLst>
                <a:gd name="T0" fmla="*/ 81 w 275"/>
                <a:gd name="T1" fmla="*/ 0 h 142"/>
                <a:gd name="T2" fmla="*/ 191 w 275"/>
                <a:gd name="T3" fmla="*/ 0 h 142"/>
                <a:gd name="T4" fmla="*/ 274 w 275"/>
                <a:gd name="T5" fmla="*/ 47 h 142"/>
                <a:gd name="T6" fmla="*/ 274 w 275"/>
                <a:gd name="T7" fmla="*/ 94 h 142"/>
                <a:gd name="T8" fmla="*/ 191 w 275"/>
                <a:gd name="T9" fmla="*/ 141 h 142"/>
                <a:gd name="T10" fmla="*/ 81 w 275"/>
                <a:gd name="T11" fmla="*/ 141 h 142"/>
                <a:gd name="T12" fmla="*/ 0 w 275"/>
                <a:gd name="T13" fmla="*/ 93 h 142"/>
                <a:gd name="T14" fmla="*/ 0 w 275"/>
                <a:gd name="T15" fmla="*/ 46 h 142"/>
                <a:gd name="T16" fmla="*/ 81 w 275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5"/>
                <a:gd name="T28" fmla="*/ 0 h 142"/>
                <a:gd name="T29" fmla="*/ 275 w 275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5" h="142">
                  <a:moveTo>
                    <a:pt x="81" y="0"/>
                  </a:moveTo>
                  <a:lnTo>
                    <a:pt x="191" y="0"/>
                  </a:lnTo>
                  <a:lnTo>
                    <a:pt x="274" y="47"/>
                  </a:lnTo>
                  <a:lnTo>
                    <a:pt x="274" y="94"/>
                  </a:lnTo>
                  <a:lnTo>
                    <a:pt x="191" y="141"/>
                  </a:lnTo>
                  <a:lnTo>
                    <a:pt x="81" y="141"/>
                  </a:lnTo>
                  <a:lnTo>
                    <a:pt x="0" y="93"/>
                  </a:lnTo>
                  <a:lnTo>
                    <a:pt x="0" y="46"/>
                  </a:lnTo>
                  <a:lnTo>
                    <a:pt x="81" y="0"/>
                  </a:ln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18" name="Rectangle 32"/>
            <p:cNvSpPr>
              <a:spLocks noChangeAspect="1" noChangeArrowheads="1"/>
            </p:cNvSpPr>
            <p:nvPr/>
          </p:nvSpPr>
          <p:spPr bwMode="auto">
            <a:xfrm>
              <a:off x="6224808" y="1188440"/>
              <a:ext cx="191868" cy="24475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sp>
        <p:nvSpPr>
          <p:cNvPr id="19" name="Line 33"/>
          <p:cNvSpPr>
            <a:spLocks noChangeAspect="1" noChangeShapeType="1"/>
          </p:cNvSpPr>
          <p:nvPr/>
        </p:nvSpPr>
        <p:spPr bwMode="auto">
          <a:xfrm flipV="1">
            <a:off x="7869023" y="1073589"/>
            <a:ext cx="0" cy="1873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cxnSp>
        <p:nvCxnSpPr>
          <p:cNvPr id="21" name="直線矢印コネクタ 20"/>
          <p:cNvCxnSpPr/>
          <p:nvPr/>
        </p:nvCxnSpPr>
        <p:spPr>
          <a:xfrm flipH="1" flipV="1">
            <a:off x="7865011" y="439889"/>
            <a:ext cx="12879" cy="5022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フリーフォーム 22"/>
          <p:cNvSpPr/>
          <p:nvPr/>
        </p:nvSpPr>
        <p:spPr>
          <a:xfrm>
            <a:off x="7677313" y="646071"/>
            <a:ext cx="465667" cy="67733"/>
          </a:xfrm>
          <a:custGeom>
            <a:avLst/>
            <a:gdLst>
              <a:gd name="connsiteX0" fmla="*/ 0 w 465667"/>
              <a:gd name="connsiteY0" fmla="*/ 0 h 67733"/>
              <a:gd name="connsiteX1" fmla="*/ 42334 w 465667"/>
              <a:gd name="connsiteY1" fmla="*/ 16933 h 67733"/>
              <a:gd name="connsiteX2" fmla="*/ 67734 w 465667"/>
              <a:gd name="connsiteY2" fmla="*/ 25400 h 67733"/>
              <a:gd name="connsiteX3" fmla="*/ 93134 w 465667"/>
              <a:gd name="connsiteY3" fmla="*/ 42333 h 67733"/>
              <a:gd name="connsiteX4" fmla="*/ 177800 w 465667"/>
              <a:gd name="connsiteY4" fmla="*/ 67733 h 67733"/>
              <a:gd name="connsiteX5" fmla="*/ 397934 w 465667"/>
              <a:gd name="connsiteY5" fmla="*/ 59266 h 67733"/>
              <a:gd name="connsiteX6" fmla="*/ 423334 w 465667"/>
              <a:gd name="connsiteY6" fmla="*/ 50800 h 67733"/>
              <a:gd name="connsiteX7" fmla="*/ 440267 w 465667"/>
              <a:gd name="connsiteY7" fmla="*/ 33866 h 67733"/>
              <a:gd name="connsiteX8" fmla="*/ 465667 w 465667"/>
              <a:gd name="connsiteY8" fmla="*/ 0 h 6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667" h="67733">
                <a:moveTo>
                  <a:pt x="0" y="0"/>
                </a:moveTo>
                <a:cubicBezTo>
                  <a:pt x="14111" y="5644"/>
                  <a:pt x="28103" y="11597"/>
                  <a:pt x="42334" y="16933"/>
                </a:cubicBezTo>
                <a:cubicBezTo>
                  <a:pt x="50690" y="20067"/>
                  <a:pt x="59752" y="21409"/>
                  <a:pt x="67734" y="25400"/>
                </a:cubicBezTo>
                <a:cubicBezTo>
                  <a:pt x="76835" y="29951"/>
                  <a:pt x="83835" y="38200"/>
                  <a:pt x="93134" y="42333"/>
                </a:cubicBezTo>
                <a:cubicBezTo>
                  <a:pt x="119633" y="54110"/>
                  <a:pt x="149656" y="60697"/>
                  <a:pt x="177800" y="67733"/>
                </a:cubicBezTo>
                <a:cubicBezTo>
                  <a:pt x="251178" y="64911"/>
                  <a:pt x="324676" y="64318"/>
                  <a:pt x="397934" y="59266"/>
                </a:cubicBezTo>
                <a:cubicBezTo>
                  <a:pt x="406837" y="58652"/>
                  <a:pt x="415681" y="55392"/>
                  <a:pt x="423334" y="50800"/>
                </a:cubicBezTo>
                <a:cubicBezTo>
                  <a:pt x="430179" y="46693"/>
                  <a:pt x="434623" y="39511"/>
                  <a:pt x="440267" y="33866"/>
                </a:cubicBezTo>
                <a:cubicBezTo>
                  <a:pt x="450730" y="2479"/>
                  <a:pt x="440751" y="12457"/>
                  <a:pt x="465667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4575257" y="950870"/>
            <a:ext cx="575733" cy="321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V="1">
            <a:off x="5150990" y="790004"/>
            <a:ext cx="177800" cy="474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142524" y="1272605"/>
            <a:ext cx="496164" cy="779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1300766" y="6211669"/>
            <a:ext cx="725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*3</a:t>
            </a:r>
            <a:r>
              <a:rPr kumimoji="1" lang="ja-JP" altLang="en-US" dirty="0" smtClean="0"/>
              <a:t>軸制御衛星の場合、角運動量</a:t>
            </a:r>
            <a:r>
              <a:rPr lang="ja-JP" altLang="en-US" dirty="0"/>
              <a:t>は</a:t>
            </a:r>
            <a:r>
              <a:rPr lang="ja-JP" altLang="en-US" dirty="0" smtClean="0"/>
              <a:t>モメンタムホイールにため込まれる。飽和する前に解放する必要がある。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625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dirty="0" smtClean="0"/>
              <a:t>軌道</a:t>
            </a:r>
            <a:r>
              <a:rPr lang="en-US" altLang="ja-JP" dirty="0" smtClean="0"/>
              <a:t>:orbit</a:t>
            </a:r>
            <a:endParaRPr lang="ja-JP" altLang="en-US" dirty="0" smtClean="0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ja-JP" dirty="0" smtClean="0"/>
              <a:t>SPICE</a:t>
            </a:r>
            <a:r>
              <a:rPr lang="ja-JP" altLang="en-US" dirty="0"/>
              <a:t>では</a:t>
            </a:r>
            <a:r>
              <a:rPr lang="en-GB" altLang="ja-JP" b="1" dirty="0" smtClean="0"/>
              <a:t>SPK </a:t>
            </a:r>
            <a:r>
              <a:rPr lang="en-GB" altLang="ja-JP" dirty="0" smtClean="0"/>
              <a:t>(Spacecraft Kernel)</a:t>
            </a:r>
          </a:p>
          <a:p>
            <a:pPr lvl="1"/>
            <a:r>
              <a:rPr lang="ja-JP" altLang="en-US" dirty="0"/>
              <a:t>地上局からの電波測距（</a:t>
            </a:r>
            <a:r>
              <a:rPr lang="en-US" altLang="ja-JP" dirty="0" smtClean="0"/>
              <a:t>RARR</a:t>
            </a:r>
            <a:r>
              <a:rPr lang="ja-JP" altLang="en-US" dirty="0" smtClean="0"/>
              <a:t>）や衛星</a:t>
            </a:r>
            <a:r>
              <a:rPr lang="ja-JP" altLang="en-US" dirty="0"/>
              <a:t>レーザ測距</a:t>
            </a:r>
            <a:r>
              <a:rPr lang="en-US" altLang="ja-JP" dirty="0" smtClean="0"/>
              <a:t>(SLR)</a:t>
            </a:r>
            <a:r>
              <a:rPr lang="ja-JP" altLang="en-US" dirty="0" smtClean="0"/>
              <a:t>の</a:t>
            </a:r>
            <a:r>
              <a:rPr lang="ja-JP" altLang="en-US" u="sng" dirty="0" smtClean="0"/>
              <a:t>追跡データ</a:t>
            </a:r>
            <a:r>
              <a:rPr lang="ja-JP" altLang="en-US" dirty="0"/>
              <a:t>を用いて</a:t>
            </a:r>
            <a:r>
              <a:rPr lang="ja-JP" altLang="en-US" dirty="0" smtClean="0"/>
              <a:t>、</a:t>
            </a:r>
            <a:r>
              <a:rPr lang="en-US" altLang="ja-JP" dirty="0" smtClean="0"/>
              <a:t>GEODYN2</a:t>
            </a:r>
            <a:r>
              <a:rPr lang="ja-JP" altLang="en-US" dirty="0"/>
              <a:t>などのソフトで軌道決定（</a:t>
            </a:r>
            <a:r>
              <a:rPr lang="en-US" altLang="ja-JP" dirty="0"/>
              <a:t>SPICE</a:t>
            </a:r>
            <a:r>
              <a:rPr lang="ja-JP" altLang="en-US" dirty="0"/>
              <a:t>ではない</a:t>
            </a:r>
            <a:r>
              <a:rPr lang="ja-JP" altLang="en-US" dirty="0" smtClean="0"/>
              <a:t>）</a:t>
            </a:r>
            <a:endParaRPr lang="ja-JP" altLang="en-US" dirty="0"/>
          </a:p>
          <a:p>
            <a:pPr lvl="2"/>
            <a:r>
              <a:rPr lang="ja-JP" altLang="en-US" dirty="0" smtClean="0"/>
              <a:t>運動</a:t>
            </a:r>
            <a:r>
              <a:rPr lang="ja-JP" altLang="en-US" dirty="0"/>
              <a:t>方程式を数値</a:t>
            </a:r>
            <a:r>
              <a:rPr lang="ja-JP" altLang="en-US" dirty="0" smtClean="0"/>
              <a:t>積分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モデル化が困難なのは太陽輻射圧による加速度</a:t>
            </a:r>
            <a:endParaRPr lang="ja-JP" altLang="en-US" dirty="0"/>
          </a:p>
          <a:p>
            <a:pPr lvl="2"/>
            <a:r>
              <a:rPr lang="ja-JP" altLang="en-US" dirty="0"/>
              <a:t>日本では</a:t>
            </a:r>
            <a:r>
              <a:rPr lang="en-US" altLang="ja-JP" dirty="0"/>
              <a:t>JAXA</a:t>
            </a:r>
            <a:r>
              <a:rPr lang="ja-JP" altLang="en-US" dirty="0"/>
              <a:t>軌道力学が開発している</a:t>
            </a:r>
            <a:r>
              <a:rPr lang="ja-JP" altLang="en-US" dirty="0" smtClean="0"/>
              <a:t>物がある</a:t>
            </a:r>
            <a:endParaRPr lang="ja-JP" altLang="en-US" dirty="0"/>
          </a:p>
          <a:p>
            <a:pPr lvl="1"/>
            <a:r>
              <a:rPr lang="ja-JP" altLang="en-US" dirty="0"/>
              <a:t>加速度</a:t>
            </a:r>
            <a:r>
              <a:rPr lang="ja-JP" altLang="en-US" dirty="0" smtClean="0"/>
              <a:t>が加わる「軌道変更」や「</a:t>
            </a:r>
            <a:r>
              <a:rPr lang="en-US" altLang="ja-JP" dirty="0" smtClean="0"/>
              <a:t>AMD</a:t>
            </a:r>
            <a:r>
              <a:rPr lang="ja-JP" altLang="en-US" dirty="0" smtClean="0"/>
              <a:t>」の前後</a:t>
            </a:r>
            <a:r>
              <a:rPr lang="ja-JP" altLang="en-US" dirty="0"/>
              <a:t>で軌道決定値がつながらなくなることが</a:t>
            </a:r>
            <a:r>
              <a:rPr lang="ja-JP" altLang="en-US" dirty="0" smtClean="0"/>
              <a:t>ある</a:t>
            </a:r>
            <a:endParaRPr lang="en-GB" altLang="ja-JP" dirty="0"/>
          </a:p>
          <a:p>
            <a:endParaRPr kumimoji="1" lang="ja-JP" altLang="en-US" dirty="0"/>
          </a:p>
        </p:txBody>
      </p:sp>
      <p:sp>
        <p:nvSpPr>
          <p:cNvPr id="24578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391DA1A3-9339-4EBF-9032-6EDC9B172993}" type="slidenum">
              <a:rPr kumimoji="0" lang="ja-JP" altLang="en-US" smtClean="0"/>
              <a:pPr eaLnBrk="1" hangingPunct="1"/>
              <a:t>19</a:t>
            </a:fld>
            <a:endParaRPr kumimoji="0" lang="en-US" altLang="ja-JP" smtClean="0"/>
          </a:p>
        </p:txBody>
      </p:sp>
      <p:grpSp>
        <p:nvGrpSpPr>
          <p:cNvPr id="24581" name="Group 8"/>
          <p:cNvGrpSpPr>
            <a:grpSpLocks noChangeAspect="1"/>
          </p:cNvGrpSpPr>
          <p:nvPr/>
        </p:nvGrpSpPr>
        <p:grpSpPr bwMode="auto">
          <a:xfrm rot="1519700">
            <a:off x="544513" y="5792788"/>
            <a:ext cx="735012" cy="630237"/>
            <a:chOff x="1793" y="2894"/>
            <a:chExt cx="482" cy="411"/>
          </a:xfrm>
        </p:grpSpPr>
        <p:grpSp>
          <p:nvGrpSpPr>
            <p:cNvPr id="24591" name="Group 9"/>
            <p:cNvGrpSpPr>
              <a:grpSpLocks noChangeAspect="1"/>
            </p:cNvGrpSpPr>
            <p:nvPr/>
          </p:nvGrpSpPr>
          <p:grpSpPr bwMode="auto">
            <a:xfrm>
              <a:off x="1793" y="2894"/>
              <a:ext cx="482" cy="236"/>
              <a:chOff x="1793" y="2894"/>
              <a:chExt cx="482" cy="236"/>
            </a:xfrm>
          </p:grpSpPr>
          <p:sp>
            <p:nvSpPr>
              <p:cNvPr id="24593" name="Freeform 10"/>
              <p:cNvSpPr>
                <a:spLocks noChangeAspect="1"/>
              </p:cNvSpPr>
              <p:nvPr/>
            </p:nvSpPr>
            <p:spPr bwMode="auto">
              <a:xfrm>
                <a:off x="1793" y="2995"/>
                <a:ext cx="482" cy="135"/>
              </a:xfrm>
              <a:custGeom>
                <a:avLst/>
                <a:gdLst>
                  <a:gd name="T0" fmla="*/ 0 w 482"/>
                  <a:gd name="T1" fmla="*/ 0 h 135"/>
                  <a:gd name="T2" fmla="*/ 15 w 482"/>
                  <a:gd name="T3" fmla="*/ 17 h 135"/>
                  <a:gd name="T4" fmla="*/ 32 w 482"/>
                  <a:gd name="T5" fmla="*/ 35 h 135"/>
                  <a:gd name="T6" fmla="*/ 50 w 482"/>
                  <a:gd name="T7" fmla="*/ 51 h 135"/>
                  <a:gd name="T8" fmla="*/ 68 w 482"/>
                  <a:gd name="T9" fmla="*/ 67 h 135"/>
                  <a:gd name="T10" fmla="*/ 88 w 482"/>
                  <a:gd name="T11" fmla="*/ 80 h 135"/>
                  <a:gd name="T12" fmla="*/ 109 w 482"/>
                  <a:gd name="T13" fmla="*/ 92 h 135"/>
                  <a:gd name="T14" fmla="*/ 130 w 482"/>
                  <a:gd name="T15" fmla="*/ 103 h 135"/>
                  <a:gd name="T16" fmla="*/ 154 w 482"/>
                  <a:gd name="T17" fmla="*/ 112 h 135"/>
                  <a:gd name="T18" fmla="*/ 175 w 482"/>
                  <a:gd name="T19" fmla="*/ 120 h 135"/>
                  <a:gd name="T20" fmla="*/ 198 w 482"/>
                  <a:gd name="T21" fmla="*/ 126 h 135"/>
                  <a:gd name="T22" fmla="*/ 222 w 482"/>
                  <a:gd name="T23" fmla="*/ 130 h 135"/>
                  <a:gd name="T24" fmla="*/ 246 w 482"/>
                  <a:gd name="T25" fmla="*/ 133 h 135"/>
                  <a:gd name="T26" fmla="*/ 271 w 482"/>
                  <a:gd name="T27" fmla="*/ 134 h 135"/>
                  <a:gd name="T28" fmla="*/ 294 w 482"/>
                  <a:gd name="T29" fmla="*/ 134 h 135"/>
                  <a:gd name="T30" fmla="*/ 318 w 482"/>
                  <a:gd name="T31" fmla="*/ 131 h 135"/>
                  <a:gd name="T32" fmla="*/ 341 w 482"/>
                  <a:gd name="T33" fmla="*/ 127 h 135"/>
                  <a:gd name="T34" fmla="*/ 364 w 482"/>
                  <a:gd name="T35" fmla="*/ 122 h 135"/>
                  <a:gd name="T36" fmla="*/ 387 w 482"/>
                  <a:gd name="T37" fmla="*/ 115 h 135"/>
                  <a:gd name="T38" fmla="*/ 409 w 482"/>
                  <a:gd name="T39" fmla="*/ 105 h 135"/>
                  <a:gd name="T40" fmla="*/ 431 w 482"/>
                  <a:gd name="T41" fmla="*/ 95 h 135"/>
                  <a:gd name="T42" fmla="*/ 452 w 482"/>
                  <a:gd name="T43" fmla="*/ 83 h 135"/>
                  <a:gd name="T44" fmla="*/ 471 w 482"/>
                  <a:gd name="T45" fmla="*/ 70 h 135"/>
                  <a:gd name="T46" fmla="*/ 481 w 482"/>
                  <a:gd name="T47" fmla="*/ 63 h 1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482"/>
                  <a:gd name="T73" fmla="*/ 0 h 135"/>
                  <a:gd name="T74" fmla="*/ 482 w 482"/>
                  <a:gd name="T75" fmla="*/ 135 h 13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482" h="135">
                    <a:moveTo>
                      <a:pt x="0" y="0"/>
                    </a:moveTo>
                    <a:lnTo>
                      <a:pt x="15" y="17"/>
                    </a:lnTo>
                    <a:lnTo>
                      <a:pt x="32" y="35"/>
                    </a:lnTo>
                    <a:lnTo>
                      <a:pt x="50" y="51"/>
                    </a:lnTo>
                    <a:lnTo>
                      <a:pt x="68" y="67"/>
                    </a:lnTo>
                    <a:lnTo>
                      <a:pt x="88" y="80"/>
                    </a:lnTo>
                    <a:lnTo>
                      <a:pt x="109" y="92"/>
                    </a:lnTo>
                    <a:lnTo>
                      <a:pt x="130" y="103"/>
                    </a:lnTo>
                    <a:lnTo>
                      <a:pt x="154" y="112"/>
                    </a:lnTo>
                    <a:lnTo>
                      <a:pt x="175" y="120"/>
                    </a:lnTo>
                    <a:lnTo>
                      <a:pt x="198" y="126"/>
                    </a:lnTo>
                    <a:lnTo>
                      <a:pt x="222" y="130"/>
                    </a:lnTo>
                    <a:lnTo>
                      <a:pt x="246" y="133"/>
                    </a:lnTo>
                    <a:lnTo>
                      <a:pt x="271" y="134"/>
                    </a:lnTo>
                    <a:lnTo>
                      <a:pt x="294" y="134"/>
                    </a:lnTo>
                    <a:lnTo>
                      <a:pt x="318" y="131"/>
                    </a:lnTo>
                    <a:lnTo>
                      <a:pt x="341" y="127"/>
                    </a:lnTo>
                    <a:lnTo>
                      <a:pt x="364" y="122"/>
                    </a:lnTo>
                    <a:lnTo>
                      <a:pt x="387" y="115"/>
                    </a:lnTo>
                    <a:lnTo>
                      <a:pt x="409" y="105"/>
                    </a:lnTo>
                    <a:lnTo>
                      <a:pt x="431" y="95"/>
                    </a:lnTo>
                    <a:lnTo>
                      <a:pt x="452" y="83"/>
                    </a:lnTo>
                    <a:lnTo>
                      <a:pt x="471" y="70"/>
                    </a:lnTo>
                    <a:lnTo>
                      <a:pt x="481" y="63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4594" name="Freeform 11"/>
              <p:cNvSpPr>
                <a:spLocks noChangeAspect="1"/>
              </p:cNvSpPr>
              <p:nvPr/>
            </p:nvSpPr>
            <p:spPr bwMode="auto">
              <a:xfrm>
                <a:off x="1850" y="2894"/>
                <a:ext cx="362" cy="203"/>
              </a:xfrm>
              <a:custGeom>
                <a:avLst/>
                <a:gdLst>
                  <a:gd name="T0" fmla="*/ 0 w 362"/>
                  <a:gd name="T1" fmla="*/ 157 h 203"/>
                  <a:gd name="T2" fmla="*/ 202 w 362"/>
                  <a:gd name="T3" fmla="*/ 0 h 203"/>
                  <a:gd name="T4" fmla="*/ 361 w 362"/>
                  <a:gd name="T5" fmla="*/ 202 h 203"/>
                  <a:gd name="T6" fmla="*/ 0 60000 65536"/>
                  <a:gd name="T7" fmla="*/ 0 60000 65536"/>
                  <a:gd name="T8" fmla="*/ 0 60000 65536"/>
                  <a:gd name="T9" fmla="*/ 0 w 362"/>
                  <a:gd name="T10" fmla="*/ 0 h 203"/>
                  <a:gd name="T11" fmla="*/ 362 w 362"/>
                  <a:gd name="T12" fmla="*/ 203 h 20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2" h="203">
                    <a:moveTo>
                      <a:pt x="0" y="157"/>
                    </a:moveTo>
                    <a:lnTo>
                      <a:pt x="202" y="0"/>
                    </a:lnTo>
                    <a:lnTo>
                      <a:pt x="361" y="202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24592" name="Freeform 12"/>
            <p:cNvSpPr>
              <a:spLocks noChangeAspect="1"/>
            </p:cNvSpPr>
            <p:nvPr/>
          </p:nvSpPr>
          <p:spPr bwMode="auto">
            <a:xfrm>
              <a:off x="1900" y="3128"/>
              <a:ext cx="250" cy="177"/>
            </a:xfrm>
            <a:custGeom>
              <a:avLst/>
              <a:gdLst>
                <a:gd name="T0" fmla="*/ 127 w 250"/>
                <a:gd name="T1" fmla="*/ 0 h 177"/>
                <a:gd name="T2" fmla="*/ 1 w 250"/>
                <a:gd name="T3" fmla="*/ 170 h 177"/>
                <a:gd name="T4" fmla="*/ 0 w 250"/>
                <a:gd name="T5" fmla="*/ 173 h 177"/>
                <a:gd name="T6" fmla="*/ 249 w 250"/>
                <a:gd name="T7" fmla="*/ 176 h 177"/>
                <a:gd name="T8" fmla="*/ 127 w 250"/>
                <a:gd name="T9" fmla="*/ 0 h 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177"/>
                <a:gd name="T17" fmla="*/ 250 w 250"/>
                <a:gd name="T18" fmla="*/ 177 h 1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177">
                  <a:moveTo>
                    <a:pt x="127" y="0"/>
                  </a:moveTo>
                  <a:lnTo>
                    <a:pt x="1" y="170"/>
                  </a:lnTo>
                  <a:lnTo>
                    <a:pt x="0" y="173"/>
                  </a:lnTo>
                  <a:lnTo>
                    <a:pt x="249" y="176"/>
                  </a:lnTo>
                  <a:lnTo>
                    <a:pt x="127" y="0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4582" name="Rectangle 18"/>
          <p:cNvSpPr>
            <a:spLocks noChangeAspect="1" noChangeArrowheads="1"/>
          </p:cNvSpPr>
          <p:nvPr/>
        </p:nvSpPr>
        <p:spPr bwMode="auto">
          <a:xfrm>
            <a:off x="0" y="6400800"/>
            <a:ext cx="842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400">
                <a:solidFill>
                  <a:srgbClr val="000000"/>
                </a:solidFill>
                <a:latin typeface="Times New Roman" pitchFamily="18" charset="0"/>
              </a:rPr>
              <a:t>Earth</a:t>
            </a:r>
          </a:p>
        </p:txBody>
      </p:sp>
      <p:grpSp>
        <p:nvGrpSpPr>
          <p:cNvPr id="24583" name="Group 29"/>
          <p:cNvGrpSpPr>
            <a:grpSpLocks noChangeAspect="1"/>
          </p:cNvGrpSpPr>
          <p:nvPr/>
        </p:nvGrpSpPr>
        <p:grpSpPr bwMode="auto">
          <a:xfrm>
            <a:off x="990600" y="250825"/>
            <a:ext cx="288925" cy="366713"/>
            <a:chOff x="2753" y="956"/>
            <a:chExt cx="275" cy="345"/>
          </a:xfrm>
        </p:grpSpPr>
        <p:sp>
          <p:nvSpPr>
            <p:cNvPr id="24587" name="Freeform 30"/>
            <p:cNvSpPr>
              <a:spLocks noChangeAspect="1"/>
            </p:cNvSpPr>
            <p:nvPr/>
          </p:nvSpPr>
          <p:spPr bwMode="auto">
            <a:xfrm>
              <a:off x="2753" y="1065"/>
              <a:ext cx="275" cy="232"/>
            </a:xfrm>
            <a:custGeom>
              <a:avLst/>
              <a:gdLst>
                <a:gd name="T0" fmla="*/ 0 w 275"/>
                <a:gd name="T1" fmla="*/ 0 h 232"/>
                <a:gd name="T2" fmla="*/ 0 w 275"/>
                <a:gd name="T3" fmla="*/ 184 h 232"/>
                <a:gd name="T4" fmla="*/ 81 w 275"/>
                <a:gd name="T5" fmla="*/ 231 h 232"/>
                <a:gd name="T6" fmla="*/ 191 w 275"/>
                <a:gd name="T7" fmla="*/ 231 h 232"/>
                <a:gd name="T8" fmla="*/ 274 w 275"/>
                <a:gd name="T9" fmla="*/ 184 h 232"/>
                <a:gd name="T10" fmla="*/ 274 w 275"/>
                <a:gd name="T11" fmla="*/ 0 h 232"/>
                <a:gd name="T12" fmla="*/ 0 w 275"/>
                <a:gd name="T13" fmla="*/ 0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32"/>
                <a:gd name="T23" fmla="*/ 275 w 275"/>
                <a:gd name="T24" fmla="*/ 232 h 2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32">
                  <a:moveTo>
                    <a:pt x="0" y="0"/>
                  </a:moveTo>
                  <a:lnTo>
                    <a:pt x="0" y="184"/>
                  </a:lnTo>
                  <a:lnTo>
                    <a:pt x="81" y="231"/>
                  </a:lnTo>
                  <a:lnTo>
                    <a:pt x="191" y="231"/>
                  </a:lnTo>
                  <a:lnTo>
                    <a:pt x="274" y="184"/>
                  </a:lnTo>
                  <a:lnTo>
                    <a:pt x="274" y="0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588" name="Freeform 31"/>
            <p:cNvSpPr>
              <a:spLocks noChangeAspect="1"/>
            </p:cNvSpPr>
            <p:nvPr/>
          </p:nvSpPr>
          <p:spPr bwMode="auto">
            <a:xfrm>
              <a:off x="2753" y="1017"/>
              <a:ext cx="275" cy="142"/>
            </a:xfrm>
            <a:custGeom>
              <a:avLst/>
              <a:gdLst>
                <a:gd name="T0" fmla="*/ 81 w 275"/>
                <a:gd name="T1" fmla="*/ 0 h 142"/>
                <a:gd name="T2" fmla="*/ 191 w 275"/>
                <a:gd name="T3" fmla="*/ 0 h 142"/>
                <a:gd name="T4" fmla="*/ 274 w 275"/>
                <a:gd name="T5" fmla="*/ 47 h 142"/>
                <a:gd name="T6" fmla="*/ 274 w 275"/>
                <a:gd name="T7" fmla="*/ 94 h 142"/>
                <a:gd name="T8" fmla="*/ 191 w 275"/>
                <a:gd name="T9" fmla="*/ 141 h 142"/>
                <a:gd name="T10" fmla="*/ 81 w 275"/>
                <a:gd name="T11" fmla="*/ 141 h 142"/>
                <a:gd name="T12" fmla="*/ 0 w 275"/>
                <a:gd name="T13" fmla="*/ 93 h 142"/>
                <a:gd name="T14" fmla="*/ 0 w 275"/>
                <a:gd name="T15" fmla="*/ 46 h 142"/>
                <a:gd name="T16" fmla="*/ 81 w 275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5"/>
                <a:gd name="T28" fmla="*/ 0 h 142"/>
                <a:gd name="T29" fmla="*/ 275 w 275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5" h="142">
                  <a:moveTo>
                    <a:pt x="81" y="0"/>
                  </a:moveTo>
                  <a:lnTo>
                    <a:pt x="191" y="0"/>
                  </a:lnTo>
                  <a:lnTo>
                    <a:pt x="274" y="47"/>
                  </a:lnTo>
                  <a:lnTo>
                    <a:pt x="274" y="94"/>
                  </a:lnTo>
                  <a:lnTo>
                    <a:pt x="191" y="141"/>
                  </a:lnTo>
                  <a:lnTo>
                    <a:pt x="81" y="141"/>
                  </a:lnTo>
                  <a:lnTo>
                    <a:pt x="0" y="93"/>
                  </a:lnTo>
                  <a:lnTo>
                    <a:pt x="0" y="46"/>
                  </a:lnTo>
                  <a:lnTo>
                    <a:pt x="81" y="0"/>
                  </a:lnTo>
                </a:path>
              </a:pathLst>
            </a:custGeom>
            <a:solidFill>
              <a:srgbClr val="009999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589" name="Rectangle 32"/>
            <p:cNvSpPr>
              <a:spLocks noChangeAspect="1" noChangeArrowheads="1"/>
            </p:cNvSpPr>
            <p:nvPr/>
          </p:nvSpPr>
          <p:spPr bwMode="auto">
            <a:xfrm>
              <a:off x="2830" y="1156"/>
              <a:ext cx="115" cy="14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24590" name="Line 33"/>
            <p:cNvSpPr>
              <a:spLocks noChangeAspect="1" noChangeShapeType="1"/>
            </p:cNvSpPr>
            <p:nvPr/>
          </p:nvSpPr>
          <p:spPr bwMode="auto">
            <a:xfrm flipV="1">
              <a:off x="2888" y="956"/>
              <a:ext cx="0" cy="11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4584" name="Line 30"/>
          <p:cNvSpPr>
            <a:spLocks noChangeShapeType="1"/>
          </p:cNvSpPr>
          <p:nvPr/>
        </p:nvSpPr>
        <p:spPr bwMode="auto">
          <a:xfrm flipH="1">
            <a:off x="909638" y="796925"/>
            <a:ext cx="152400" cy="4930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5" name="Line 33"/>
          <p:cNvSpPr>
            <a:spLocks noChangeShapeType="1"/>
          </p:cNvSpPr>
          <p:nvPr/>
        </p:nvSpPr>
        <p:spPr bwMode="auto">
          <a:xfrm flipH="1">
            <a:off x="1073150" y="809625"/>
            <a:ext cx="117475" cy="49831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6" name="Freeform 36"/>
          <p:cNvSpPr>
            <a:spLocks/>
          </p:cNvSpPr>
          <p:nvPr/>
        </p:nvSpPr>
        <p:spPr bwMode="auto">
          <a:xfrm>
            <a:off x="-12700" y="6146800"/>
            <a:ext cx="1409700" cy="723900"/>
          </a:xfrm>
          <a:custGeom>
            <a:avLst/>
            <a:gdLst>
              <a:gd name="T0" fmla="*/ 2147483647 w 888"/>
              <a:gd name="T1" fmla="*/ 2147483647 h 456"/>
              <a:gd name="T2" fmla="*/ 2147483647 w 888"/>
              <a:gd name="T3" fmla="*/ 2147483647 h 456"/>
              <a:gd name="T4" fmla="*/ 0 w 888"/>
              <a:gd name="T5" fmla="*/ 0 h 456"/>
              <a:gd name="T6" fmla="*/ 0 60000 65536"/>
              <a:gd name="T7" fmla="*/ 0 60000 65536"/>
              <a:gd name="T8" fmla="*/ 0 60000 65536"/>
              <a:gd name="T9" fmla="*/ 0 w 888"/>
              <a:gd name="T10" fmla="*/ 0 h 456"/>
              <a:gd name="T11" fmla="*/ 888 w 888"/>
              <a:gd name="T12" fmla="*/ 456 h 4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8" h="456">
                <a:moveTo>
                  <a:pt x="888" y="456"/>
                </a:moveTo>
                <a:cubicBezTo>
                  <a:pt x="758" y="338"/>
                  <a:pt x="628" y="220"/>
                  <a:pt x="480" y="144"/>
                </a:cubicBezTo>
                <a:cubicBezTo>
                  <a:pt x="332" y="68"/>
                  <a:pt x="80" y="24"/>
                  <a:pt x="0" y="0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5884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(1)</a:t>
            </a:r>
            <a:r>
              <a:rPr lang="ja-JP" altLang="en-US" dirty="0"/>
              <a:t>ドキュメント類を駆使して</a:t>
            </a:r>
            <a:r>
              <a:rPr lang="en-US" altLang="ja-JP" dirty="0"/>
              <a:t>SPICE</a:t>
            </a:r>
            <a:r>
              <a:rPr lang="ja-JP" altLang="en-US" dirty="0"/>
              <a:t>プログラムを書けるように</a:t>
            </a:r>
            <a:r>
              <a:rPr lang="ja-JP" altLang="en-US" dirty="0" smtClean="0"/>
              <a:t>する</a:t>
            </a:r>
            <a:endParaRPr lang="en-US" altLang="ja-JP" dirty="0"/>
          </a:p>
          <a:p>
            <a:pPr lvl="1"/>
            <a:r>
              <a:rPr lang="ja-JP" altLang="en-US" dirty="0" smtClean="0"/>
              <a:t>課題</a:t>
            </a:r>
            <a:r>
              <a:rPr lang="ja-JP" altLang="en-US" dirty="0" smtClean="0"/>
              <a:t>を</a:t>
            </a:r>
            <a:r>
              <a:rPr lang="en-US" altLang="ja-JP" dirty="0" smtClean="0"/>
              <a:t>5</a:t>
            </a:r>
            <a:r>
              <a:rPr lang="ja-JP" altLang="en-US" dirty="0" smtClean="0"/>
              <a:t>問</a:t>
            </a:r>
            <a:r>
              <a:rPr lang="ja-JP" altLang="en-US" dirty="0" smtClean="0"/>
              <a:t>用意しました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(2</a:t>
            </a:r>
            <a:r>
              <a:rPr lang="en-US" altLang="ja-JP" dirty="0"/>
              <a:t>) Ancillary data</a:t>
            </a:r>
            <a:r>
              <a:rPr lang="ja-JP" altLang="en-US" dirty="0"/>
              <a:t>の背景知識を理解する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9983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軌道決定とサイエンス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95567" y="2017713"/>
            <a:ext cx="7772400" cy="4114800"/>
          </a:xfrm>
        </p:spPr>
        <p:txBody>
          <a:bodyPr/>
          <a:lstStyle/>
          <a:p>
            <a:r>
              <a:rPr kumimoji="1" lang="ja-JP" altLang="en-US" dirty="0" smtClean="0"/>
              <a:t>軌道決定が直接サイエンスに結び付く例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天体</a:t>
            </a:r>
            <a:r>
              <a:rPr kumimoji="1" lang="ja-JP" altLang="en-US" dirty="0" smtClean="0"/>
              <a:t>の質量と重力場</a:t>
            </a:r>
            <a:r>
              <a:rPr lang="ja-JP" altLang="en-US" dirty="0" smtClean="0"/>
              <a:t>（次ページ）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天体の暦</a:t>
            </a:r>
            <a:endParaRPr lang="en-US" altLang="ja-JP" dirty="0" smtClean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20</a:t>
            </a:fld>
            <a:endParaRPr lang="en-US" altLang="ja-JP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518" y="4859713"/>
            <a:ext cx="798369" cy="79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5"/>
          <p:cNvSpPr>
            <a:spLocks noChangeAspect="1"/>
          </p:cNvSpPr>
          <p:nvPr/>
        </p:nvSpPr>
        <p:spPr bwMode="auto">
          <a:xfrm>
            <a:off x="375325" y="3644900"/>
            <a:ext cx="4095075" cy="2932113"/>
          </a:xfrm>
          <a:custGeom>
            <a:avLst/>
            <a:gdLst>
              <a:gd name="T0" fmla="*/ 1836 w 1851"/>
              <a:gd name="T1" fmla="*/ 740 h 1421"/>
              <a:gd name="T2" fmla="*/ 1846 w 1851"/>
              <a:gd name="T3" fmla="*/ 810 h 1421"/>
              <a:gd name="T4" fmla="*/ 1850 w 1851"/>
              <a:gd name="T5" fmla="*/ 879 h 1421"/>
              <a:gd name="T6" fmla="*/ 1842 w 1851"/>
              <a:gd name="T7" fmla="*/ 948 h 1421"/>
              <a:gd name="T8" fmla="*/ 1823 w 1851"/>
              <a:gd name="T9" fmla="*/ 1015 h 1421"/>
              <a:gd name="T10" fmla="*/ 1767 w 1851"/>
              <a:gd name="T11" fmla="*/ 1128 h 1421"/>
              <a:gd name="T12" fmla="*/ 1678 w 1851"/>
              <a:gd name="T13" fmla="*/ 1228 h 1421"/>
              <a:gd name="T14" fmla="*/ 1560 w 1851"/>
              <a:gd name="T15" fmla="*/ 1315 h 1421"/>
              <a:gd name="T16" fmla="*/ 1416 w 1851"/>
              <a:gd name="T17" fmla="*/ 1372 h 1421"/>
              <a:gd name="T18" fmla="*/ 1257 w 1851"/>
              <a:gd name="T19" fmla="*/ 1411 h 1421"/>
              <a:gd name="T20" fmla="*/ 1078 w 1851"/>
              <a:gd name="T21" fmla="*/ 1420 h 1421"/>
              <a:gd name="T22" fmla="*/ 890 w 1851"/>
              <a:gd name="T23" fmla="*/ 1396 h 1421"/>
              <a:gd name="T24" fmla="*/ 713 w 1851"/>
              <a:gd name="T25" fmla="*/ 1347 h 1421"/>
              <a:gd name="T26" fmla="*/ 545 w 1851"/>
              <a:gd name="T27" fmla="*/ 1280 h 1421"/>
              <a:gd name="T28" fmla="*/ 390 w 1851"/>
              <a:gd name="T29" fmla="*/ 1189 h 1421"/>
              <a:gd name="T30" fmla="*/ 320 w 1851"/>
              <a:gd name="T31" fmla="*/ 1136 h 1421"/>
              <a:gd name="T32" fmla="*/ 255 w 1851"/>
              <a:gd name="T33" fmla="*/ 1081 h 1421"/>
              <a:gd name="T34" fmla="*/ 196 w 1851"/>
              <a:gd name="T35" fmla="*/ 1023 h 1421"/>
              <a:gd name="T36" fmla="*/ 146 w 1851"/>
              <a:gd name="T37" fmla="*/ 959 h 1421"/>
              <a:gd name="T38" fmla="*/ 100 w 1851"/>
              <a:gd name="T39" fmla="*/ 893 h 1421"/>
              <a:gd name="T40" fmla="*/ 62 w 1851"/>
              <a:gd name="T41" fmla="*/ 822 h 1421"/>
              <a:gd name="T42" fmla="*/ 33 w 1851"/>
              <a:gd name="T43" fmla="*/ 754 h 1421"/>
              <a:gd name="T44" fmla="*/ 13 w 1851"/>
              <a:gd name="T45" fmla="*/ 681 h 1421"/>
              <a:gd name="T46" fmla="*/ 3 w 1851"/>
              <a:gd name="T47" fmla="*/ 609 h 1421"/>
              <a:gd name="T48" fmla="*/ 0 w 1851"/>
              <a:gd name="T49" fmla="*/ 539 h 1421"/>
              <a:gd name="T50" fmla="*/ 7 w 1851"/>
              <a:gd name="T51" fmla="*/ 473 h 1421"/>
              <a:gd name="T52" fmla="*/ 26 w 1851"/>
              <a:gd name="T53" fmla="*/ 406 h 1421"/>
              <a:gd name="T54" fmla="*/ 82 w 1851"/>
              <a:gd name="T55" fmla="*/ 291 h 1421"/>
              <a:gd name="T56" fmla="*/ 175 w 1851"/>
              <a:gd name="T57" fmla="*/ 190 h 1421"/>
              <a:gd name="T58" fmla="*/ 289 w 1851"/>
              <a:gd name="T59" fmla="*/ 106 h 1421"/>
              <a:gd name="T60" fmla="*/ 432 w 1851"/>
              <a:gd name="T61" fmla="*/ 48 h 1421"/>
              <a:gd name="T62" fmla="*/ 591 w 1851"/>
              <a:gd name="T63" fmla="*/ 8 h 1421"/>
              <a:gd name="T64" fmla="*/ 772 w 1851"/>
              <a:gd name="T65" fmla="*/ 0 h 1421"/>
              <a:gd name="T66" fmla="*/ 960 w 1851"/>
              <a:gd name="T67" fmla="*/ 22 h 1421"/>
              <a:gd name="T68" fmla="*/ 1140 w 1851"/>
              <a:gd name="T69" fmla="*/ 70 h 1421"/>
              <a:gd name="T70" fmla="*/ 1308 w 1851"/>
              <a:gd name="T71" fmla="*/ 139 h 1421"/>
              <a:gd name="T72" fmla="*/ 1460 w 1851"/>
              <a:gd name="T73" fmla="*/ 231 h 1421"/>
              <a:gd name="T74" fmla="*/ 1529 w 1851"/>
              <a:gd name="T75" fmla="*/ 283 h 1421"/>
              <a:gd name="T76" fmla="*/ 1595 w 1851"/>
              <a:gd name="T77" fmla="*/ 338 h 1421"/>
              <a:gd name="T78" fmla="*/ 1653 w 1851"/>
              <a:gd name="T79" fmla="*/ 398 h 1421"/>
              <a:gd name="T80" fmla="*/ 1707 w 1851"/>
              <a:gd name="T81" fmla="*/ 460 h 1421"/>
              <a:gd name="T82" fmla="*/ 1749 w 1851"/>
              <a:gd name="T83" fmla="*/ 526 h 1421"/>
              <a:gd name="T84" fmla="*/ 1788 w 1851"/>
              <a:gd name="T85" fmla="*/ 597 h 1421"/>
              <a:gd name="T86" fmla="*/ 1816 w 1851"/>
              <a:gd name="T87" fmla="*/ 667 h 1421"/>
              <a:gd name="T88" fmla="*/ 1836 w 1851"/>
              <a:gd name="T89" fmla="*/ 740 h 142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851"/>
              <a:gd name="T136" fmla="*/ 0 h 1421"/>
              <a:gd name="T137" fmla="*/ 1851 w 1851"/>
              <a:gd name="T138" fmla="*/ 1421 h 142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851" h="1421">
                <a:moveTo>
                  <a:pt x="1836" y="740"/>
                </a:moveTo>
                <a:lnTo>
                  <a:pt x="1846" y="810"/>
                </a:lnTo>
                <a:lnTo>
                  <a:pt x="1850" y="879"/>
                </a:lnTo>
                <a:lnTo>
                  <a:pt x="1842" y="948"/>
                </a:lnTo>
                <a:lnTo>
                  <a:pt x="1823" y="1015"/>
                </a:lnTo>
                <a:lnTo>
                  <a:pt x="1767" y="1128"/>
                </a:lnTo>
                <a:lnTo>
                  <a:pt x="1678" y="1228"/>
                </a:lnTo>
                <a:lnTo>
                  <a:pt x="1560" y="1315"/>
                </a:lnTo>
                <a:lnTo>
                  <a:pt x="1416" y="1372"/>
                </a:lnTo>
                <a:lnTo>
                  <a:pt x="1257" y="1411"/>
                </a:lnTo>
                <a:lnTo>
                  <a:pt x="1078" y="1420"/>
                </a:lnTo>
                <a:lnTo>
                  <a:pt x="890" y="1396"/>
                </a:lnTo>
                <a:lnTo>
                  <a:pt x="713" y="1347"/>
                </a:lnTo>
                <a:lnTo>
                  <a:pt x="545" y="1280"/>
                </a:lnTo>
                <a:lnTo>
                  <a:pt x="390" y="1189"/>
                </a:lnTo>
                <a:lnTo>
                  <a:pt x="320" y="1136"/>
                </a:lnTo>
                <a:lnTo>
                  <a:pt x="255" y="1081"/>
                </a:lnTo>
                <a:lnTo>
                  <a:pt x="196" y="1023"/>
                </a:lnTo>
                <a:lnTo>
                  <a:pt x="146" y="959"/>
                </a:lnTo>
                <a:lnTo>
                  <a:pt x="100" y="893"/>
                </a:lnTo>
                <a:lnTo>
                  <a:pt x="62" y="822"/>
                </a:lnTo>
                <a:lnTo>
                  <a:pt x="33" y="754"/>
                </a:lnTo>
                <a:lnTo>
                  <a:pt x="13" y="681"/>
                </a:lnTo>
                <a:lnTo>
                  <a:pt x="3" y="609"/>
                </a:lnTo>
                <a:lnTo>
                  <a:pt x="0" y="539"/>
                </a:lnTo>
                <a:lnTo>
                  <a:pt x="7" y="473"/>
                </a:lnTo>
                <a:lnTo>
                  <a:pt x="26" y="406"/>
                </a:lnTo>
                <a:lnTo>
                  <a:pt x="82" y="291"/>
                </a:lnTo>
                <a:lnTo>
                  <a:pt x="175" y="190"/>
                </a:lnTo>
                <a:lnTo>
                  <a:pt x="289" y="106"/>
                </a:lnTo>
                <a:lnTo>
                  <a:pt x="432" y="48"/>
                </a:lnTo>
                <a:lnTo>
                  <a:pt x="591" y="8"/>
                </a:lnTo>
                <a:lnTo>
                  <a:pt x="772" y="0"/>
                </a:lnTo>
                <a:lnTo>
                  <a:pt x="960" y="22"/>
                </a:lnTo>
                <a:lnTo>
                  <a:pt x="1140" y="70"/>
                </a:lnTo>
                <a:lnTo>
                  <a:pt x="1308" y="139"/>
                </a:lnTo>
                <a:lnTo>
                  <a:pt x="1460" y="231"/>
                </a:lnTo>
                <a:lnTo>
                  <a:pt x="1529" y="283"/>
                </a:lnTo>
                <a:lnTo>
                  <a:pt x="1595" y="338"/>
                </a:lnTo>
                <a:lnTo>
                  <a:pt x="1653" y="398"/>
                </a:lnTo>
                <a:lnTo>
                  <a:pt x="1707" y="460"/>
                </a:lnTo>
                <a:lnTo>
                  <a:pt x="1749" y="526"/>
                </a:lnTo>
                <a:lnTo>
                  <a:pt x="1788" y="597"/>
                </a:lnTo>
                <a:lnTo>
                  <a:pt x="1816" y="667"/>
                </a:lnTo>
                <a:lnTo>
                  <a:pt x="1836" y="74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8" name="Oval 6"/>
          <p:cNvSpPr>
            <a:spLocks noChangeAspect="1" noChangeArrowheads="1"/>
          </p:cNvSpPr>
          <p:nvPr/>
        </p:nvSpPr>
        <p:spPr bwMode="auto">
          <a:xfrm>
            <a:off x="2140501" y="4224410"/>
            <a:ext cx="2085425" cy="209860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auto">
          <a:xfrm rot="1519700">
            <a:off x="62831" y="6071746"/>
            <a:ext cx="464218" cy="398044"/>
            <a:chOff x="1793" y="2894"/>
            <a:chExt cx="482" cy="411"/>
          </a:xfrm>
        </p:grpSpPr>
        <p:grpSp>
          <p:nvGrpSpPr>
            <p:cNvPr id="30" name="Group 9"/>
            <p:cNvGrpSpPr>
              <a:grpSpLocks noChangeAspect="1"/>
            </p:cNvGrpSpPr>
            <p:nvPr/>
          </p:nvGrpSpPr>
          <p:grpSpPr bwMode="auto">
            <a:xfrm>
              <a:off x="1793" y="2894"/>
              <a:ext cx="482" cy="236"/>
              <a:chOff x="1793" y="2894"/>
              <a:chExt cx="482" cy="236"/>
            </a:xfrm>
          </p:grpSpPr>
          <p:sp>
            <p:nvSpPr>
              <p:cNvPr id="32" name="Freeform 10"/>
              <p:cNvSpPr>
                <a:spLocks noChangeAspect="1"/>
              </p:cNvSpPr>
              <p:nvPr/>
            </p:nvSpPr>
            <p:spPr bwMode="auto">
              <a:xfrm>
                <a:off x="1793" y="2995"/>
                <a:ext cx="482" cy="135"/>
              </a:xfrm>
              <a:custGeom>
                <a:avLst/>
                <a:gdLst>
                  <a:gd name="T0" fmla="*/ 0 w 482"/>
                  <a:gd name="T1" fmla="*/ 0 h 135"/>
                  <a:gd name="T2" fmla="*/ 15 w 482"/>
                  <a:gd name="T3" fmla="*/ 17 h 135"/>
                  <a:gd name="T4" fmla="*/ 32 w 482"/>
                  <a:gd name="T5" fmla="*/ 35 h 135"/>
                  <a:gd name="T6" fmla="*/ 50 w 482"/>
                  <a:gd name="T7" fmla="*/ 51 h 135"/>
                  <a:gd name="T8" fmla="*/ 68 w 482"/>
                  <a:gd name="T9" fmla="*/ 67 h 135"/>
                  <a:gd name="T10" fmla="*/ 88 w 482"/>
                  <a:gd name="T11" fmla="*/ 80 h 135"/>
                  <a:gd name="T12" fmla="*/ 109 w 482"/>
                  <a:gd name="T13" fmla="*/ 92 h 135"/>
                  <a:gd name="T14" fmla="*/ 130 w 482"/>
                  <a:gd name="T15" fmla="*/ 103 h 135"/>
                  <a:gd name="T16" fmla="*/ 154 w 482"/>
                  <a:gd name="T17" fmla="*/ 112 h 135"/>
                  <a:gd name="T18" fmla="*/ 175 w 482"/>
                  <a:gd name="T19" fmla="*/ 120 h 135"/>
                  <a:gd name="T20" fmla="*/ 198 w 482"/>
                  <a:gd name="T21" fmla="*/ 126 h 135"/>
                  <a:gd name="T22" fmla="*/ 222 w 482"/>
                  <a:gd name="T23" fmla="*/ 130 h 135"/>
                  <a:gd name="T24" fmla="*/ 246 w 482"/>
                  <a:gd name="T25" fmla="*/ 133 h 135"/>
                  <a:gd name="T26" fmla="*/ 271 w 482"/>
                  <a:gd name="T27" fmla="*/ 134 h 135"/>
                  <a:gd name="T28" fmla="*/ 294 w 482"/>
                  <a:gd name="T29" fmla="*/ 134 h 135"/>
                  <a:gd name="T30" fmla="*/ 318 w 482"/>
                  <a:gd name="T31" fmla="*/ 131 h 135"/>
                  <a:gd name="T32" fmla="*/ 341 w 482"/>
                  <a:gd name="T33" fmla="*/ 127 h 135"/>
                  <a:gd name="T34" fmla="*/ 364 w 482"/>
                  <a:gd name="T35" fmla="*/ 122 h 135"/>
                  <a:gd name="T36" fmla="*/ 387 w 482"/>
                  <a:gd name="T37" fmla="*/ 115 h 135"/>
                  <a:gd name="T38" fmla="*/ 409 w 482"/>
                  <a:gd name="T39" fmla="*/ 105 h 135"/>
                  <a:gd name="T40" fmla="*/ 431 w 482"/>
                  <a:gd name="T41" fmla="*/ 95 h 135"/>
                  <a:gd name="T42" fmla="*/ 452 w 482"/>
                  <a:gd name="T43" fmla="*/ 83 h 135"/>
                  <a:gd name="T44" fmla="*/ 471 w 482"/>
                  <a:gd name="T45" fmla="*/ 70 h 135"/>
                  <a:gd name="T46" fmla="*/ 481 w 482"/>
                  <a:gd name="T47" fmla="*/ 63 h 1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482"/>
                  <a:gd name="T73" fmla="*/ 0 h 135"/>
                  <a:gd name="T74" fmla="*/ 482 w 482"/>
                  <a:gd name="T75" fmla="*/ 135 h 13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482" h="135">
                    <a:moveTo>
                      <a:pt x="0" y="0"/>
                    </a:moveTo>
                    <a:lnTo>
                      <a:pt x="15" y="17"/>
                    </a:lnTo>
                    <a:lnTo>
                      <a:pt x="32" y="35"/>
                    </a:lnTo>
                    <a:lnTo>
                      <a:pt x="50" y="51"/>
                    </a:lnTo>
                    <a:lnTo>
                      <a:pt x="68" y="67"/>
                    </a:lnTo>
                    <a:lnTo>
                      <a:pt x="88" y="80"/>
                    </a:lnTo>
                    <a:lnTo>
                      <a:pt x="109" y="92"/>
                    </a:lnTo>
                    <a:lnTo>
                      <a:pt x="130" y="103"/>
                    </a:lnTo>
                    <a:lnTo>
                      <a:pt x="154" y="112"/>
                    </a:lnTo>
                    <a:lnTo>
                      <a:pt x="175" y="120"/>
                    </a:lnTo>
                    <a:lnTo>
                      <a:pt x="198" y="126"/>
                    </a:lnTo>
                    <a:lnTo>
                      <a:pt x="222" y="130"/>
                    </a:lnTo>
                    <a:lnTo>
                      <a:pt x="246" y="133"/>
                    </a:lnTo>
                    <a:lnTo>
                      <a:pt x="271" y="134"/>
                    </a:lnTo>
                    <a:lnTo>
                      <a:pt x="294" y="134"/>
                    </a:lnTo>
                    <a:lnTo>
                      <a:pt x="318" y="131"/>
                    </a:lnTo>
                    <a:lnTo>
                      <a:pt x="341" y="127"/>
                    </a:lnTo>
                    <a:lnTo>
                      <a:pt x="364" y="122"/>
                    </a:lnTo>
                    <a:lnTo>
                      <a:pt x="387" y="115"/>
                    </a:lnTo>
                    <a:lnTo>
                      <a:pt x="409" y="105"/>
                    </a:lnTo>
                    <a:lnTo>
                      <a:pt x="431" y="95"/>
                    </a:lnTo>
                    <a:lnTo>
                      <a:pt x="452" y="83"/>
                    </a:lnTo>
                    <a:lnTo>
                      <a:pt x="471" y="70"/>
                    </a:lnTo>
                    <a:lnTo>
                      <a:pt x="481" y="63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33" name="Freeform 11"/>
              <p:cNvSpPr>
                <a:spLocks noChangeAspect="1"/>
              </p:cNvSpPr>
              <p:nvPr/>
            </p:nvSpPr>
            <p:spPr bwMode="auto">
              <a:xfrm>
                <a:off x="1850" y="2894"/>
                <a:ext cx="362" cy="203"/>
              </a:xfrm>
              <a:custGeom>
                <a:avLst/>
                <a:gdLst>
                  <a:gd name="T0" fmla="*/ 0 w 362"/>
                  <a:gd name="T1" fmla="*/ 157 h 203"/>
                  <a:gd name="T2" fmla="*/ 202 w 362"/>
                  <a:gd name="T3" fmla="*/ 0 h 203"/>
                  <a:gd name="T4" fmla="*/ 361 w 362"/>
                  <a:gd name="T5" fmla="*/ 202 h 203"/>
                  <a:gd name="T6" fmla="*/ 0 60000 65536"/>
                  <a:gd name="T7" fmla="*/ 0 60000 65536"/>
                  <a:gd name="T8" fmla="*/ 0 60000 65536"/>
                  <a:gd name="T9" fmla="*/ 0 w 362"/>
                  <a:gd name="T10" fmla="*/ 0 h 203"/>
                  <a:gd name="T11" fmla="*/ 362 w 362"/>
                  <a:gd name="T12" fmla="*/ 203 h 20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2" h="203">
                    <a:moveTo>
                      <a:pt x="0" y="157"/>
                    </a:moveTo>
                    <a:lnTo>
                      <a:pt x="202" y="0"/>
                    </a:lnTo>
                    <a:lnTo>
                      <a:pt x="361" y="202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sp>
          <p:nvSpPr>
            <p:cNvPr id="31" name="Freeform 12"/>
            <p:cNvSpPr>
              <a:spLocks noChangeAspect="1"/>
            </p:cNvSpPr>
            <p:nvPr/>
          </p:nvSpPr>
          <p:spPr bwMode="auto">
            <a:xfrm>
              <a:off x="1900" y="3128"/>
              <a:ext cx="250" cy="177"/>
            </a:xfrm>
            <a:custGeom>
              <a:avLst/>
              <a:gdLst>
                <a:gd name="T0" fmla="*/ 127 w 250"/>
                <a:gd name="T1" fmla="*/ 0 h 177"/>
                <a:gd name="T2" fmla="*/ 1 w 250"/>
                <a:gd name="T3" fmla="*/ 170 h 177"/>
                <a:gd name="T4" fmla="*/ 0 w 250"/>
                <a:gd name="T5" fmla="*/ 173 h 177"/>
                <a:gd name="T6" fmla="*/ 249 w 250"/>
                <a:gd name="T7" fmla="*/ 176 h 177"/>
                <a:gd name="T8" fmla="*/ 127 w 250"/>
                <a:gd name="T9" fmla="*/ 0 h 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177"/>
                <a:gd name="T17" fmla="*/ 250 w 250"/>
                <a:gd name="T18" fmla="*/ 177 h 1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177">
                  <a:moveTo>
                    <a:pt x="127" y="0"/>
                  </a:moveTo>
                  <a:lnTo>
                    <a:pt x="1" y="170"/>
                  </a:lnTo>
                  <a:lnTo>
                    <a:pt x="0" y="173"/>
                  </a:lnTo>
                  <a:lnTo>
                    <a:pt x="249" y="176"/>
                  </a:lnTo>
                  <a:lnTo>
                    <a:pt x="127" y="0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grpSp>
        <p:nvGrpSpPr>
          <p:cNvPr id="10" name="Group 21"/>
          <p:cNvGrpSpPr>
            <a:grpSpLocks noChangeAspect="1"/>
          </p:cNvGrpSpPr>
          <p:nvPr/>
        </p:nvGrpSpPr>
        <p:grpSpPr bwMode="auto">
          <a:xfrm rot="20322395">
            <a:off x="3573678" y="4094320"/>
            <a:ext cx="707221" cy="635840"/>
            <a:chOff x="4963" y="2026"/>
            <a:chExt cx="516" cy="460"/>
          </a:xfrm>
        </p:grpSpPr>
        <p:sp>
          <p:nvSpPr>
            <p:cNvPr id="23" name="Freeform 22"/>
            <p:cNvSpPr>
              <a:spLocks noChangeAspect="1"/>
            </p:cNvSpPr>
            <p:nvPr/>
          </p:nvSpPr>
          <p:spPr bwMode="auto">
            <a:xfrm rot="3050841">
              <a:off x="5155" y="2013"/>
              <a:ext cx="48" cy="73"/>
            </a:xfrm>
            <a:custGeom>
              <a:avLst/>
              <a:gdLst>
                <a:gd name="T0" fmla="*/ 0 w 42"/>
                <a:gd name="T1" fmla="*/ 32 h 63"/>
                <a:gd name="T2" fmla="*/ 2 w 42"/>
                <a:gd name="T3" fmla="*/ 22 h 63"/>
                <a:gd name="T4" fmla="*/ 5 w 42"/>
                <a:gd name="T5" fmla="*/ 13 h 63"/>
                <a:gd name="T6" fmla="*/ 11 w 42"/>
                <a:gd name="T7" fmla="*/ 7 h 63"/>
                <a:gd name="T8" fmla="*/ 17 w 42"/>
                <a:gd name="T9" fmla="*/ 2 h 63"/>
                <a:gd name="T10" fmla="*/ 22 w 42"/>
                <a:gd name="T11" fmla="*/ 1 h 63"/>
                <a:gd name="T12" fmla="*/ 26 w 42"/>
                <a:gd name="T13" fmla="*/ 0 h 63"/>
                <a:gd name="T14" fmla="*/ 29 w 42"/>
                <a:gd name="T15" fmla="*/ 0 h 63"/>
                <a:gd name="T16" fmla="*/ 34 w 42"/>
                <a:gd name="T17" fmla="*/ 4 h 63"/>
                <a:gd name="T18" fmla="*/ 39 w 42"/>
                <a:gd name="T19" fmla="*/ 12 h 63"/>
                <a:gd name="T20" fmla="*/ 41 w 42"/>
                <a:gd name="T21" fmla="*/ 21 h 63"/>
                <a:gd name="T22" fmla="*/ 39 w 42"/>
                <a:gd name="T23" fmla="*/ 37 h 63"/>
                <a:gd name="T24" fmla="*/ 34 w 42"/>
                <a:gd name="T25" fmla="*/ 50 h 63"/>
                <a:gd name="T26" fmla="*/ 26 w 42"/>
                <a:gd name="T27" fmla="*/ 57 h 63"/>
                <a:gd name="T28" fmla="*/ 20 w 42"/>
                <a:gd name="T29" fmla="*/ 58 h 63"/>
                <a:gd name="T30" fmla="*/ 14 w 42"/>
                <a:gd name="T31" fmla="*/ 62 h 63"/>
                <a:gd name="T32" fmla="*/ 10 w 42"/>
                <a:gd name="T33" fmla="*/ 57 h 63"/>
                <a:gd name="T34" fmla="*/ 4 w 42"/>
                <a:gd name="T35" fmla="*/ 49 h 63"/>
                <a:gd name="T36" fmla="*/ 0 w 42"/>
                <a:gd name="T37" fmla="*/ 42 h 63"/>
                <a:gd name="T38" fmla="*/ 0 w 42"/>
                <a:gd name="T39" fmla="*/ 32 h 6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63"/>
                <a:gd name="T62" fmla="*/ 42 w 42"/>
                <a:gd name="T63" fmla="*/ 63 h 6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63">
                  <a:moveTo>
                    <a:pt x="0" y="32"/>
                  </a:moveTo>
                  <a:lnTo>
                    <a:pt x="2" y="22"/>
                  </a:lnTo>
                  <a:lnTo>
                    <a:pt x="5" y="13"/>
                  </a:lnTo>
                  <a:lnTo>
                    <a:pt x="11" y="7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4" y="4"/>
                  </a:lnTo>
                  <a:lnTo>
                    <a:pt x="39" y="12"/>
                  </a:lnTo>
                  <a:lnTo>
                    <a:pt x="41" y="21"/>
                  </a:lnTo>
                  <a:lnTo>
                    <a:pt x="39" y="37"/>
                  </a:lnTo>
                  <a:lnTo>
                    <a:pt x="34" y="50"/>
                  </a:lnTo>
                  <a:lnTo>
                    <a:pt x="26" y="57"/>
                  </a:lnTo>
                  <a:lnTo>
                    <a:pt x="20" y="58"/>
                  </a:lnTo>
                  <a:lnTo>
                    <a:pt x="14" y="62"/>
                  </a:lnTo>
                  <a:lnTo>
                    <a:pt x="10" y="57"/>
                  </a:lnTo>
                  <a:lnTo>
                    <a:pt x="4" y="49"/>
                  </a:lnTo>
                  <a:lnTo>
                    <a:pt x="0" y="42"/>
                  </a:lnTo>
                  <a:lnTo>
                    <a:pt x="0" y="32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4" name="Freeform 23"/>
            <p:cNvSpPr>
              <a:spLocks noChangeAspect="1"/>
            </p:cNvSpPr>
            <p:nvPr/>
          </p:nvSpPr>
          <p:spPr bwMode="auto">
            <a:xfrm rot="3050841">
              <a:off x="4923" y="2192"/>
              <a:ext cx="255" cy="51"/>
            </a:xfrm>
            <a:custGeom>
              <a:avLst/>
              <a:gdLst>
                <a:gd name="T0" fmla="*/ 166 w 167"/>
                <a:gd name="T1" fmla="*/ 8 h 44"/>
                <a:gd name="T2" fmla="*/ 107 w 167"/>
                <a:gd name="T3" fmla="*/ 43 h 44"/>
                <a:gd name="T4" fmla="*/ 0 w 167"/>
                <a:gd name="T5" fmla="*/ 34 h 44"/>
                <a:gd name="T6" fmla="*/ 61 w 167"/>
                <a:gd name="T7" fmla="*/ 0 h 44"/>
                <a:gd name="T8" fmla="*/ 166 w 167"/>
                <a:gd name="T9" fmla="*/ 8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44"/>
                <a:gd name="T17" fmla="*/ 167 w 167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44">
                  <a:moveTo>
                    <a:pt x="166" y="8"/>
                  </a:moveTo>
                  <a:lnTo>
                    <a:pt x="107" y="43"/>
                  </a:lnTo>
                  <a:lnTo>
                    <a:pt x="0" y="34"/>
                  </a:lnTo>
                  <a:lnTo>
                    <a:pt x="61" y="0"/>
                  </a:lnTo>
                  <a:lnTo>
                    <a:pt x="166" y="8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5" name="Freeform 24"/>
            <p:cNvSpPr>
              <a:spLocks noChangeAspect="1"/>
            </p:cNvSpPr>
            <p:nvPr/>
          </p:nvSpPr>
          <p:spPr bwMode="auto">
            <a:xfrm rot="3050841">
              <a:off x="4994" y="2045"/>
              <a:ext cx="74" cy="136"/>
            </a:xfrm>
            <a:custGeom>
              <a:avLst/>
              <a:gdLst>
                <a:gd name="T0" fmla="*/ 63 w 64"/>
                <a:gd name="T1" fmla="*/ 83 h 118"/>
                <a:gd name="T2" fmla="*/ 4 w 64"/>
                <a:gd name="T3" fmla="*/ 117 h 118"/>
                <a:gd name="T4" fmla="*/ 0 w 64"/>
                <a:gd name="T5" fmla="*/ 32 h 118"/>
                <a:gd name="T6" fmla="*/ 59 w 64"/>
                <a:gd name="T7" fmla="*/ 0 h 118"/>
                <a:gd name="T8" fmla="*/ 63 w 64"/>
                <a:gd name="T9" fmla="*/ 83 h 1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18"/>
                <a:gd name="T17" fmla="*/ 64 w 64"/>
                <a:gd name="T18" fmla="*/ 118 h 1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18">
                  <a:moveTo>
                    <a:pt x="63" y="83"/>
                  </a:moveTo>
                  <a:lnTo>
                    <a:pt x="4" y="117"/>
                  </a:lnTo>
                  <a:lnTo>
                    <a:pt x="0" y="32"/>
                  </a:lnTo>
                  <a:lnTo>
                    <a:pt x="59" y="0"/>
                  </a:lnTo>
                  <a:lnTo>
                    <a:pt x="63" y="83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6" name="Freeform 25"/>
            <p:cNvSpPr>
              <a:spLocks noChangeAspect="1"/>
            </p:cNvSpPr>
            <p:nvPr/>
          </p:nvSpPr>
          <p:spPr bwMode="auto">
            <a:xfrm rot="3050841">
              <a:off x="5031" y="2146"/>
              <a:ext cx="188" cy="107"/>
            </a:xfrm>
            <a:custGeom>
              <a:avLst/>
              <a:gdLst>
                <a:gd name="T0" fmla="*/ 111 w 112"/>
                <a:gd name="T1" fmla="*/ 92 h 93"/>
                <a:gd name="T2" fmla="*/ 107 w 112"/>
                <a:gd name="T3" fmla="*/ 7 h 93"/>
                <a:gd name="T4" fmla="*/ 15 w 112"/>
                <a:gd name="T5" fmla="*/ 0 h 93"/>
                <a:gd name="T6" fmla="*/ 0 w 112"/>
                <a:gd name="T7" fmla="*/ 0 h 93"/>
                <a:gd name="T8" fmla="*/ 1 w 112"/>
                <a:gd name="T9" fmla="*/ 17 h 93"/>
                <a:gd name="T10" fmla="*/ 4 w 112"/>
                <a:gd name="T11" fmla="*/ 83 h 93"/>
                <a:gd name="T12" fmla="*/ 111 w 112"/>
                <a:gd name="T13" fmla="*/ 92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2"/>
                <a:gd name="T22" fmla="*/ 0 h 93"/>
                <a:gd name="T23" fmla="*/ 112 w 112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2" h="93">
                  <a:moveTo>
                    <a:pt x="111" y="92"/>
                  </a:moveTo>
                  <a:lnTo>
                    <a:pt x="107" y="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1" y="17"/>
                  </a:lnTo>
                  <a:lnTo>
                    <a:pt x="4" y="83"/>
                  </a:lnTo>
                  <a:lnTo>
                    <a:pt x="111" y="92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7" name="Freeform 26"/>
            <p:cNvSpPr>
              <a:spLocks noChangeAspect="1"/>
            </p:cNvSpPr>
            <p:nvPr/>
          </p:nvSpPr>
          <p:spPr bwMode="auto">
            <a:xfrm rot="3050841">
              <a:off x="5134" y="2096"/>
              <a:ext cx="163" cy="169"/>
            </a:xfrm>
            <a:custGeom>
              <a:avLst/>
              <a:gdLst>
                <a:gd name="T0" fmla="*/ 0 w 141"/>
                <a:gd name="T1" fmla="*/ 137 h 147"/>
                <a:gd name="T2" fmla="*/ 8 w 141"/>
                <a:gd name="T3" fmla="*/ 146 h 147"/>
                <a:gd name="T4" fmla="*/ 39 w 141"/>
                <a:gd name="T5" fmla="*/ 112 h 147"/>
                <a:gd name="T6" fmla="*/ 124 w 141"/>
                <a:gd name="T7" fmla="*/ 114 h 147"/>
                <a:gd name="T8" fmla="*/ 140 w 141"/>
                <a:gd name="T9" fmla="*/ 94 h 147"/>
                <a:gd name="T10" fmla="*/ 34 w 141"/>
                <a:gd name="T11" fmla="*/ 0 h 147"/>
                <a:gd name="T12" fmla="*/ 17 w 141"/>
                <a:gd name="T13" fmla="*/ 18 h 147"/>
                <a:gd name="T14" fmla="*/ 28 w 141"/>
                <a:gd name="T15" fmla="*/ 103 h 147"/>
                <a:gd name="T16" fmla="*/ 0 w 141"/>
                <a:gd name="T17" fmla="*/ 137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1"/>
                <a:gd name="T28" fmla="*/ 0 h 147"/>
                <a:gd name="T29" fmla="*/ 141 w 141"/>
                <a:gd name="T30" fmla="*/ 147 h 1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1" h="147">
                  <a:moveTo>
                    <a:pt x="0" y="137"/>
                  </a:moveTo>
                  <a:lnTo>
                    <a:pt x="8" y="146"/>
                  </a:lnTo>
                  <a:lnTo>
                    <a:pt x="39" y="112"/>
                  </a:lnTo>
                  <a:lnTo>
                    <a:pt x="124" y="114"/>
                  </a:lnTo>
                  <a:lnTo>
                    <a:pt x="140" y="94"/>
                  </a:lnTo>
                  <a:lnTo>
                    <a:pt x="34" y="0"/>
                  </a:lnTo>
                  <a:lnTo>
                    <a:pt x="17" y="18"/>
                  </a:lnTo>
                  <a:lnTo>
                    <a:pt x="28" y="103"/>
                  </a:lnTo>
                  <a:lnTo>
                    <a:pt x="0" y="137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8" name="Freeform 27"/>
            <p:cNvSpPr>
              <a:spLocks noChangeAspect="1"/>
            </p:cNvSpPr>
            <p:nvPr/>
          </p:nvSpPr>
          <p:spPr bwMode="auto">
            <a:xfrm rot="3050841">
              <a:off x="5166" y="2174"/>
              <a:ext cx="431" cy="194"/>
            </a:xfrm>
            <a:custGeom>
              <a:avLst/>
              <a:gdLst>
                <a:gd name="T0" fmla="*/ 0 w 375"/>
                <a:gd name="T1" fmla="*/ 73 h 169"/>
                <a:gd name="T2" fmla="*/ 270 w 375"/>
                <a:gd name="T3" fmla="*/ 0 h 169"/>
                <a:gd name="T4" fmla="*/ 374 w 375"/>
                <a:gd name="T5" fmla="*/ 94 h 169"/>
                <a:gd name="T6" fmla="*/ 105 w 375"/>
                <a:gd name="T7" fmla="*/ 168 h 169"/>
                <a:gd name="T8" fmla="*/ 0 w 375"/>
                <a:gd name="T9" fmla="*/ 73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5"/>
                <a:gd name="T16" fmla="*/ 0 h 169"/>
                <a:gd name="T17" fmla="*/ 375 w 375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5" h="169">
                  <a:moveTo>
                    <a:pt x="0" y="73"/>
                  </a:moveTo>
                  <a:lnTo>
                    <a:pt x="270" y="0"/>
                  </a:lnTo>
                  <a:lnTo>
                    <a:pt x="374" y="94"/>
                  </a:lnTo>
                  <a:lnTo>
                    <a:pt x="105" y="168"/>
                  </a:lnTo>
                  <a:lnTo>
                    <a:pt x="0" y="73"/>
                  </a:lnTo>
                </a:path>
              </a:pathLst>
            </a:custGeom>
            <a:solidFill>
              <a:srgbClr val="4040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9" name="Line 28"/>
            <p:cNvSpPr>
              <a:spLocks noChangeAspect="1" noChangeShapeType="1"/>
            </p:cNvSpPr>
            <p:nvPr/>
          </p:nvSpPr>
          <p:spPr bwMode="auto">
            <a:xfrm rot="3050841" flipH="1" flipV="1">
              <a:off x="5140" y="2066"/>
              <a:ext cx="9" cy="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29"/>
          <p:cNvGrpSpPr>
            <a:grpSpLocks noChangeAspect="1"/>
          </p:cNvGrpSpPr>
          <p:nvPr/>
        </p:nvGrpSpPr>
        <p:grpSpPr bwMode="auto">
          <a:xfrm>
            <a:off x="990759" y="3670622"/>
            <a:ext cx="199867" cy="253677"/>
            <a:chOff x="2753" y="956"/>
            <a:chExt cx="275" cy="345"/>
          </a:xfrm>
        </p:grpSpPr>
        <p:sp>
          <p:nvSpPr>
            <p:cNvPr id="19" name="Freeform 30"/>
            <p:cNvSpPr>
              <a:spLocks noChangeAspect="1"/>
            </p:cNvSpPr>
            <p:nvPr/>
          </p:nvSpPr>
          <p:spPr bwMode="auto">
            <a:xfrm>
              <a:off x="2753" y="1065"/>
              <a:ext cx="275" cy="232"/>
            </a:xfrm>
            <a:custGeom>
              <a:avLst/>
              <a:gdLst>
                <a:gd name="T0" fmla="*/ 0 w 275"/>
                <a:gd name="T1" fmla="*/ 0 h 232"/>
                <a:gd name="T2" fmla="*/ 0 w 275"/>
                <a:gd name="T3" fmla="*/ 184 h 232"/>
                <a:gd name="T4" fmla="*/ 81 w 275"/>
                <a:gd name="T5" fmla="*/ 231 h 232"/>
                <a:gd name="T6" fmla="*/ 191 w 275"/>
                <a:gd name="T7" fmla="*/ 231 h 232"/>
                <a:gd name="T8" fmla="*/ 274 w 275"/>
                <a:gd name="T9" fmla="*/ 184 h 232"/>
                <a:gd name="T10" fmla="*/ 274 w 275"/>
                <a:gd name="T11" fmla="*/ 0 h 232"/>
                <a:gd name="T12" fmla="*/ 0 w 275"/>
                <a:gd name="T13" fmla="*/ 0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32"/>
                <a:gd name="T23" fmla="*/ 275 w 275"/>
                <a:gd name="T24" fmla="*/ 232 h 2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32">
                  <a:moveTo>
                    <a:pt x="0" y="0"/>
                  </a:moveTo>
                  <a:lnTo>
                    <a:pt x="0" y="184"/>
                  </a:lnTo>
                  <a:lnTo>
                    <a:pt x="81" y="231"/>
                  </a:lnTo>
                  <a:lnTo>
                    <a:pt x="191" y="231"/>
                  </a:lnTo>
                  <a:lnTo>
                    <a:pt x="274" y="184"/>
                  </a:lnTo>
                  <a:lnTo>
                    <a:pt x="274" y="0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0" name="Freeform 31"/>
            <p:cNvSpPr>
              <a:spLocks noChangeAspect="1"/>
            </p:cNvSpPr>
            <p:nvPr/>
          </p:nvSpPr>
          <p:spPr bwMode="auto">
            <a:xfrm>
              <a:off x="2753" y="1017"/>
              <a:ext cx="275" cy="142"/>
            </a:xfrm>
            <a:custGeom>
              <a:avLst/>
              <a:gdLst>
                <a:gd name="T0" fmla="*/ 81 w 275"/>
                <a:gd name="T1" fmla="*/ 0 h 142"/>
                <a:gd name="T2" fmla="*/ 191 w 275"/>
                <a:gd name="T3" fmla="*/ 0 h 142"/>
                <a:gd name="T4" fmla="*/ 274 w 275"/>
                <a:gd name="T5" fmla="*/ 47 h 142"/>
                <a:gd name="T6" fmla="*/ 274 w 275"/>
                <a:gd name="T7" fmla="*/ 94 h 142"/>
                <a:gd name="T8" fmla="*/ 191 w 275"/>
                <a:gd name="T9" fmla="*/ 141 h 142"/>
                <a:gd name="T10" fmla="*/ 81 w 275"/>
                <a:gd name="T11" fmla="*/ 141 h 142"/>
                <a:gd name="T12" fmla="*/ 0 w 275"/>
                <a:gd name="T13" fmla="*/ 93 h 142"/>
                <a:gd name="T14" fmla="*/ 0 w 275"/>
                <a:gd name="T15" fmla="*/ 46 h 142"/>
                <a:gd name="T16" fmla="*/ 81 w 275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5"/>
                <a:gd name="T28" fmla="*/ 0 h 142"/>
                <a:gd name="T29" fmla="*/ 275 w 275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5" h="142">
                  <a:moveTo>
                    <a:pt x="81" y="0"/>
                  </a:moveTo>
                  <a:lnTo>
                    <a:pt x="191" y="0"/>
                  </a:lnTo>
                  <a:lnTo>
                    <a:pt x="274" y="47"/>
                  </a:lnTo>
                  <a:lnTo>
                    <a:pt x="274" y="94"/>
                  </a:lnTo>
                  <a:lnTo>
                    <a:pt x="191" y="141"/>
                  </a:lnTo>
                  <a:lnTo>
                    <a:pt x="81" y="141"/>
                  </a:lnTo>
                  <a:lnTo>
                    <a:pt x="0" y="93"/>
                  </a:lnTo>
                  <a:lnTo>
                    <a:pt x="0" y="46"/>
                  </a:lnTo>
                  <a:lnTo>
                    <a:pt x="81" y="0"/>
                  </a:lnTo>
                </a:path>
              </a:pathLst>
            </a:custGeom>
            <a:solidFill>
              <a:schemeClr val="hlink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1" name="Rectangle 32"/>
            <p:cNvSpPr>
              <a:spLocks noChangeAspect="1" noChangeArrowheads="1"/>
            </p:cNvSpPr>
            <p:nvPr/>
          </p:nvSpPr>
          <p:spPr bwMode="auto">
            <a:xfrm>
              <a:off x="2830" y="1156"/>
              <a:ext cx="115" cy="14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2" name="Line 33"/>
            <p:cNvSpPr>
              <a:spLocks noChangeAspect="1" noChangeShapeType="1"/>
            </p:cNvSpPr>
            <p:nvPr/>
          </p:nvSpPr>
          <p:spPr bwMode="auto">
            <a:xfrm flipV="1">
              <a:off x="2888" y="956"/>
              <a:ext cx="0" cy="11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" name="Line 36"/>
          <p:cNvSpPr>
            <a:spLocks noChangeShapeType="1"/>
          </p:cNvSpPr>
          <p:nvPr/>
        </p:nvSpPr>
        <p:spPr bwMode="auto">
          <a:xfrm flipH="1">
            <a:off x="3404105" y="4477907"/>
            <a:ext cx="175707" cy="39534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3" name="Line 37"/>
          <p:cNvSpPr>
            <a:spLocks noChangeShapeType="1"/>
          </p:cNvSpPr>
          <p:nvPr/>
        </p:nvSpPr>
        <p:spPr bwMode="auto">
          <a:xfrm flipH="1">
            <a:off x="3531105" y="4541407"/>
            <a:ext cx="175707" cy="39534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5" name="Line 55"/>
          <p:cNvSpPr>
            <a:spLocks noChangeShapeType="1"/>
          </p:cNvSpPr>
          <p:nvPr/>
        </p:nvSpPr>
        <p:spPr bwMode="auto">
          <a:xfrm flipH="1" flipV="1">
            <a:off x="1222467" y="3769392"/>
            <a:ext cx="2433545" cy="5359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" name="Line 56"/>
          <p:cNvSpPr>
            <a:spLocks noChangeShapeType="1"/>
          </p:cNvSpPr>
          <p:nvPr/>
        </p:nvSpPr>
        <p:spPr bwMode="auto">
          <a:xfrm flipH="1" flipV="1">
            <a:off x="1133567" y="3883692"/>
            <a:ext cx="2433545" cy="5359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7" name="Line 57"/>
          <p:cNvSpPr>
            <a:spLocks noChangeShapeType="1"/>
          </p:cNvSpPr>
          <p:nvPr/>
        </p:nvSpPr>
        <p:spPr bwMode="auto">
          <a:xfrm flipH="1">
            <a:off x="428625" y="3916279"/>
            <a:ext cx="642936" cy="22178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62"/>
          <p:cNvSpPr>
            <a:spLocks/>
          </p:cNvSpPr>
          <p:nvPr/>
        </p:nvSpPr>
        <p:spPr bwMode="auto">
          <a:xfrm>
            <a:off x="-12700" y="6413500"/>
            <a:ext cx="890337" cy="457200"/>
          </a:xfrm>
          <a:custGeom>
            <a:avLst/>
            <a:gdLst>
              <a:gd name="T0" fmla="*/ 888 w 888"/>
              <a:gd name="T1" fmla="*/ 456 h 456"/>
              <a:gd name="T2" fmla="*/ 480 w 888"/>
              <a:gd name="T3" fmla="*/ 144 h 456"/>
              <a:gd name="T4" fmla="*/ 0 w 888"/>
              <a:gd name="T5" fmla="*/ 0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88" h="456">
                <a:moveTo>
                  <a:pt x="888" y="456"/>
                </a:moveTo>
                <a:cubicBezTo>
                  <a:pt x="758" y="338"/>
                  <a:pt x="628" y="220"/>
                  <a:pt x="480" y="144"/>
                </a:cubicBezTo>
                <a:cubicBezTo>
                  <a:pt x="332" y="68"/>
                  <a:pt x="80" y="24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" name="Line 57"/>
          <p:cNvSpPr>
            <a:spLocks noChangeShapeType="1"/>
          </p:cNvSpPr>
          <p:nvPr/>
        </p:nvSpPr>
        <p:spPr bwMode="auto">
          <a:xfrm flipH="1">
            <a:off x="333375" y="3916279"/>
            <a:ext cx="642936" cy="22178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" name="Rectangle 15"/>
          <p:cNvSpPr>
            <a:spLocks noChangeAspect="1" noChangeArrowheads="1"/>
          </p:cNvSpPr>
          <p:nvPr/>
        </p:nvSpPr>
        <p:spPr bwMode="auto">
          <a:xfrm>
            <a:off x="4427336" y="3734160"/>
            <a:ext cx="4239418" cy="81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9375" tIns="39688" rIns="79375" bIns="39688">
            <a:spAutoFit/>
          </a:bodyPr>
          <a:lstStyle>
            <a:lvl1pPr defTabSz="563563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defTabSz="563563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defTabSz="563563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defTabSz="563563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defTabSz="563563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defTabSz="5635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defTabSz="5635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defTabSz="5635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defTabSz="5635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dirty="0">
                <a:latin typeface="ＭＳ Ｐゴシック" charset="-128"/>
              </a:rPr>
              <a:t>4way </a:t>
            </a:r>
            <a:r>
              <a:rPr lang="en-US" altLang="ja-JP" dirty="0" smtClean="0">
                <a:latin typeface="ＭＳ Ｐゴシック" charset="-128"/>
              </a:rPr>
              <a:t>Doppler Measurement in </a:t>
            </a:r>
            <a:r>
              <a:rPr lang="en-US" altLang="ja-JP" dirty="0" err="1" smtClean="0">
                <a:latin typeface="ＭＳ Ｐゴシック" charset="-128"/>
              </a:rPr>
              <a:t>Kaguya</a:t>
            </a:r>
            <a:r>
              <a:rPr lang="en-US" altLang="ja-JP" dirty="0" smtClean="0">
                <a:latin typeface="ＭＳ Ｐゴシック" charset="-128"/>
              </a:rPr>
              <a:t> mission </a:t>
            </a:r>
            <a:r>
              <a:rPr lang="en-US" altLang="ja-JP" dirty="0">
                <a:latin typeface="ＭＳ Ｐゴシック" charset="-128"/>
              </a:rPr>
              <a:t>(RSAT</a:t>
            </a:r>
            <a:r>
              <a:rPr lang="en-US" altLang="ja-JP" dirty="0" smtClean="0">
                <a:latin typeface="ＭＳ Ｐゴシック" charset="-128"/>
              </a:rPr>
              <a:t>)</a:t>
            </a:r>
            <a:endParaRPr lang="en-US" altLang="ja-JP" dirty="0">
              <a:latin typeface="ＭＳ Ｐゴシック" charset="-128"/>
            </a:endParaRPr>
          </a:p>
        </p:txBody>
      </p:sp>
      <p:sp>
        <p:nvSpPr>
          <p:cNvPr id="36" name="Line 57"/>
          <p:cNvSpPr>
            <a:spLocks noChangeShapeType="1"/>
          </p:cNvSpPr>
          <p:nvPr/>
        </p:nvSpPr>
        <p:spPr bwMode="auto">
          <a:xfrm flipH="1">
            <a:off x="485775" y="5823007"/>
            <a:ext cx="5065019" cy="424856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7" name="Line 57"/>
          <p:cNvSpPr>
            <a:spLocks noChangeShapeType="1"/>
          </p:cNvSpPr>
          <p:nvPr/>
        </p:nvSpPr>
        <p:spPr bwMode="auto">
          <a:xfrm flipH="1">
            <a:off x="522264" y="5885074"/>
            <a:ext cx="5067167" cy="425036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38" name="図形グループ 26"/>
          <p:cNvGrpSpPr>
            <a:grpSpLocks/>
          </p:cNvGrpSpPr>
          <p:nvPr/>
        </p:nvGrpSpPr>
        <p:grpSpPr bwMode="auto">
          <a:xfrm rot="5400000">
            <a:off x="6344004" y="5523229"/>
            <a:ext cx="1162050" cy="387350"/>
            <a:chOff x="4191000" y="4648200"/>
            <a:chExt cx="2133600" cy="685800"/>
          </a:xfrm>
        </p:grpSpPr>
        <p:sp>
          <p:nvSpPr>
            <p:cNvPr id="39" name="AutoShape 5"/>
            <p:cNvSpPr>
              <a:spLocks noChangeArrowheads="1"/>
            </p:cNvSpPr>
            <p:nvPr/>
          </p:nvSpPr>
          <p:spPr bwMode="auto">
            <a:xfrm>
              <a:off x="4191935" y="4676130"/>
              <a:ext cx="1066800" cy="609913"/>
            </a:xfrm>
            <a:prstGeom prst="parallelogram">
              <a:avLst>
                <a:gd name="adj" fmla="val 101038"/>
              </a:avLst>
            </a:prstGeom>
            <a:solidFill>
              <a:schemeClr val="accent5">
                <a:lumMod val="2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Osaka" charset="-128"/>
                <a:cs typeface="Osaka" charset="-128"/>
              </a:endParaRPr>
            </a:p>
          </p:txBody>
        </p:sp>
        <p:sp>
          <p:nvSpPr>
            <p:cNvPr id="40" name="AutoShape 6"/>
            <p:cNvSpPr>
              <a:spLocks noChangeArrowheads="1"/>
            </p:cNvSpPr>
            <p:nvPr/>
          </p:nvSpPr>
          <p:spPr bwMode="auto">
            <a:xfrm>
              <a:off x="4876800" y="4724400"/>
              <a:ext cx="685800" cy="609600"/>
            </a:xfrm>
            <a:prstGeom prst="cube">
              <a:avLst>
                <a:gd name="adj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1" name="AutoShape 7"/>
            <p:cNvSpPr>
              <a:spLocks noChangeArrowheads="1"/>
            </p:cNvSpPr>
            <p:nvPr/>
          </p:nvSpPr>
          <p:spPr bwMode="auto">
            <a:xfrm>
              <a:off x="5258978" y="4674849"/>
              <a:ext cx="1066800" cy="609913"/>
            </a:xfrm>
            <a:prstGeom prst="parallelogram">
              <a:avLst>
                <a:gd name="adj" fmla="val 101038"/>
              </a:avLst>
            </a:prstGeom>
            <a:solidFill>
              <a:schemeClr val="accent5">
                <a:lumMod val="2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Osaka" charset="-128"/>
                <a:cs typeface="Osaka" charset="-128"/>
              </a:endParaRPr>
            </a:p>
          </p:txBody>
        </p:sp>
      </p:grpSp>
      <p:pic>
        <p:nvPicPr>
          <p:cNvPr id="42" name="図 6" descr="スクリーンショット 2012-04-25 16.43.46.png"/>
          <p:cNvPicPr>
            <a:picLocks noChangeAspect="1"/>
          </p:cNvPicPr>
          <p:nvPr/>
        </p:nvPicPr>
        <p:blipFill>
          <a:blip r:embed="rId3" cstate="print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0000">
            <a:off x="7264816" y="5196054"/>
            <a:ext cx="691848" cy="8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215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テキスト ボックス 42"/>
          <p:cNvSpPr txBox="1"/>
          <p:nvPr/>
        </p:nvSpPr>
        <p:spPr>
          <a:xfrm>
            <a:off x="5215944" y="6207616"/>
            <a:ext cx="318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Tracking spacecraft improves ephemeris of </a:t>
            </a:r>
            <a:r>
              <a:rPr lang="en-US" altLang="ja-JP" dirty="0" smtClean="0"/>
              <a:t>the asteroid</a:t>
            </a:r>
            <a:endParaRPr kumimoji="1" lang="ja-JP" altLang="en-US" dirty="0"/>
          </a:p>
        </p:txBody>
      </p:sp>
      <p:sp>
        <p:nvSpPr>
          <p:cNvPr id="44" name="Line 57"/>
          <p:cNvSpPr>
            <a:spLocks noChangeShapeType="1"/>
          </p:cNvSpPr>
          <p:nvPr/>
        </p:nvSpPr>
        <p:spPr bwMode="auto">
          <a:xfrm flipH="1">
            <a:off x="5673814" y="5718220"/>
            <a:ext cx="1087593" cy="8961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5" name="Line 57"/>
          <p:cNvSpPr>
            <a:spLocks noChangeShapeType="1"/>
          </p:cNvSpPr>
          <p:nvPr/>
        </p:nvSpPr>
        <p:spPr bwMode="auto">
          <a:xfrm flipH="1">
            <a:off x="5710304" y="5782614"/>
            <a:ext cx="1042770" cy="8746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5549888" y="5631532"/>
            <a:ext cx="65301" cy="425003"/>
          </a:xfrm>
          <a:custGeom>
            <a:avLst/>
            <a:gdLst>
              <a:gd name="connsiteX0" fmla="*/ 52422 w 65301"/>
              <a:gd name="connsiteY0" fmla="*/ 0 h 425003"/>
              <a:gd name="connsiteX1" fmla="*/ 906 w 65301"/>
              <a:gd name="connsiteY1" fmla="*/ 64395 h 425003"/>
              <a:gd name="connsiteX2" fmla="*/ 26664 w 65301"/>
              <a:gd name="connsiteY2" fmla="*/ 180304 h 425003"/>
              <a:gd name="connsiteX3" fmla="*/ 65301 w 65301"/>
              <a:gd name="connsiteY3" fmla="*/ 270457 h 425003"/>
              <a:gd name="connsiteX4" fmla="*/ 52422 w 65301"/>
              <a:gd name="connsiteY4" fmla="*/ 412124 h 425003"/>
              <a:gd name="connsiteX5" fmla="*/ 13785 w 65301"/>
              <a:gd name="connsiteY5" fmla="*/ 425003 h 42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01" h="425003">
                <a:moveTo>
                  <a:pt x="52422" y="0"/>
                </a:moveTo>
                <a:cubicBezTo>
                  <a:pt x="35250" y="21465"/>
                  <a:pt x="4794" y="37183"/>
                  <a:pt x="906" y="64395"/>
                </a:cubicBezTo>
                <a:cubicBezTo>
                  <a:pt x="-4691" y="103576"/>
                  <a:pt x="17065" y="141907"/>
                  <a:pt x="26664" y="180304"/>
                </a:cubicBezTo>
                <a:cubicBezTo>
                  <a:pt x="36139" y="218205"/>
                  <a:pt x="46871" y="233598"/>
                  <a:pt x="65301" y="270457"/>
                </a:cubicBezTo>
                <a:cubicBezTo>
                  <a:pt x="61008" y="317679"/>
                  <a:pt x="67417" y="367140"/>
                  <a:pt x="52422" y="412124"/>
                </a:cubicBezTo>
                <a:cubicBezTo>
                  <a:pt x="48129" y="425003"/>
                  <a:pt x="13785" y="425003"/>
                  <a:pt x="13785" y="425003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5626082" y="5630539"/>
            <a:ext cx="65301" cy="425003"/>
          </a:xfrm>
          <a:custGeom>
            <a:avLst/>
            <a:gdLst>
              <a:gd name="connsiteX0" fmla="*/ 52422 w 65301"/>
              <a:gd name="connsiteY0" fmla="*/ 0 h 425003"/>
              <a:gd name="connsiteX1" fmla="*/ 906 w 65301"/>
              <a:gd name="connsiteY1" fmla="*/ 64395 h 425003"/>
              <a:gd name="connsiteX2" fmla="*/ 26664 w 65301"/>
              <a:gd name="connsiteY2" fmla="*/ 180304 h 425003"/>
              <a:gd name="connsiteX3" fmla="*/ 65301 w 65301"/>
              <a:gd name="connsiteY3" fmla="*/ 270457 h 425003"/>
              <a:gd name="connsiteX4" fmla="*/ 52422 w 65301"/>
              <a:gd name="connsiteY4" fmla="*/ 412124 h 425003"/>
              <a:gd name="connsiteX5" fmla="*/ 13785 w 65301"/>
              <a:gd name="connsiteY5" fmla="*/ 425003 h 42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01" h="425003">
                <a:moveTo>
                  <a:pt x="52422" y="0"/>
                </a:moveTo>
                <a:cubicBezTo>
                  <a:pt x="35250" y="21465"/>
                  <a:pt x="4794" y="37183"/>
                  <a:pt x="906" y="64395"/>
                </a:cubicBezTo>
                <a:cubicBezTo>
                  <a:pt x="-4691" y="103576"/>
                  <a:pt x="17065" y="141907"/>
                  <a:pt x="26664" y="180304"/>
                </a:cubicBezTo>
                <a:cubicBezTo>
                  <a:pt x="36139" y="218205"/>
                  <a:pt x="46871" y="233598"/>
                  <a:pt x="65301" y="270457"/>
                </a:cubicBezTo>
                <a:cubicBezTo>
                  <a:pt x="61008" y="317679"/>
                  <a:pt x="67417" y="367140"/>
                  <a:pt x="52422" y="412124"/>
                </a:cubicBezTo>
                <a:cubicBezTo>
                  <a:pt x="48129" y="425003"/>
                  <a:pt x="13785" y="425003"/>
                  <a:pt x="13785" y="425003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5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/>
          <p:cNvGrpSpPr/>
          <p:nvPr/>
        </p:nvGrpSpPr>
        <p:grpSpPr>
          <a:xfrm>
            <a:off x="4036120" y="-91440"/>
            <a:ext cx="5107880" cy="3670663"/>
            <a:chOff x="4036120" y="0"/>
            <a:chExt cx="5107880" cy="3670663"/>
          </a:xfrm>
        </p:grpSpPr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039243" y="1552"/>
              <a:ext cx="5104757" cy="3646255"/>
            </a:xfrm>
            <a:prstGeom prst="rect">
              <a:avLst/>
            </a:prstGeom>
          </p:spPr>
        </p:pic>
        <p:sp>
          <p:nvSpPr>
            <p:cNvPr id="28" name="正方形/長方形 27"/>
            <p:cNvSpPr/>
            <p:nvPr/>
          </p:nvSpPr>
          <p:spPr>
            <a:xfrm>
              <a:off x="4036120" y="0"/>
              <a:ext cx="1569692" cy="36706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重力異常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Gravity anomaly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21</a:t>
            </a:fld>
            <a:endParaRPr lang="en-US" altLang="ja-JP"/>
          </a:p>
        </p:txBody>
      </p:sp>
      <p:grpSp>
        <p:nvGrpSpPr>
          <p:cNvPr id="19" name="グループ化 18"/>
          <p:cNvGrpSpPr/>
          <p:nvPr/>
        </p:nvGrpSpPr>
        <p:grpSpPr>
          <a:xfrm>
            <a:off x="0" y="2356581"/>
            <a:ext cx="5045763" cy="3596327"/>
            <a:chOff x="0" y="3103990"/>
            <a:chExt cx="4101465" cy="291422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003" y="3946525"/>
              <a:ext cx="2938462" cy="187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928178" y="5248275"/>
              <a:ext cx="1376362" cy="257175"/>
            </a:xfrm>
            <a:custGeom>
              <a:avLst/>
              <a:gdLst>
                <a:gd name="T0" fmla="*/ 0 w 1296"/>
                <a:gd name="T1" fmla="*/ 2147483647 h 242"/>
                <a:gd name="T2" fmla="*/ 2147483647 w 1296"/>
                <a:gd name="T3" fmla="*/ 2147483647 h 242"/>
                <a:gd name="T4" fmla="*/ 2147483647 w 1296"/>
                <a:gd name="T5" fmla="*/ 0 h 242"/>
                <a:gd name="T6" fmla="*/ 2147483647 w 1296"/>
                <a:gd name="T7" fmla="*/ 2147483647 h 242"/>
                <a:gd name="T8" fmla="*/ 0 w 1296"/>
                <a:gd name="T9" fmla="*/ 2147483647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6"/>
                <a:gd name="T16" fmla="*/ 0 h 242"/>
                <a:gd name="T17" fmla="*/ 1296 w 1296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6" h="242">
                  <a:moveTo>
                    <a:pt x="0" y="242"/>
                  </a:moveTo>
                  <a:lnTo>
                    <a:pt x="164" y="1"/>
                  </a:lnTo>
                  <a:lnTo>
                    <a:pt x="1152" y="0"/>
                  </a:lnTo>
                  <a:lnTo>
                    <a:pt x="1296" y="240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rgbClr val="00CC99"/>
            </a:solidFill>
            <a:ln w="38100">
              <a:solidFill>
                <a:srgbClr val="00808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ja-JP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591753" y="5300663"/>
              <a:ext cx="0" cy="238125"/>
            </a:xfrm>
            <a:prstGeom prst="line">
              <a:avLst/>
            </a:prstGeom>
            <a:noFill/>
            <a:ln w="38100">
              <a:solidFill>
                <a:srgbClr val="00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589915" y="3429000"/>
              <a:ext cx="863600" cy="546100"/>
              <a:chOff x="1537" y="2647"/>
              <a:chExt cx="544" cy="344"/>
            </a:xfrm>
          </p:grpSpPr>
          <p:sp>
            <p:nvSpPr>
              <p:cNvPr id="10" name="Text Box 14"/>
              <p:cNvSpPr txBox="1">
                <a:spLocks noChangeArrowheads="1"/>
              </p:cNvSpPr>
              <p:nvPr/>
            </p:nvSpPr>
            <p:spPr bwMode="auto">
              <a:xfrm>
                <a:off x="1537" y="2647"/>
                <a:ext cx="54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642938" eaLnBrk="0" hangingPunct="0"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1pPr>
                <a:lvl2pPr marL="742950" indent="-285750" defTabSz="642938" eaLnBrk="0" hangingPunct="0"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2pPr>
                <a:lvl3pPr marL="1143000" indent="-228600" defTabSz="642938" eaLnBrk="0" hangingPunct="0"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3pPr>
                <a:lvl4pPr marL="1600200" indent="-228600" defTabSz="642938" eaLnBrk="0" hangingPunct="0"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4pPr>
                <a:lvl5pPr marL="2057400" indent="-228600" defTabSz="642938" eaLnBrk="0" hangingPunct="0"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9pPr>
              </a:lstStyle>
              <a:p>
                <a:pPr algn="ctr" eaLnBrk="1" hangingPunct="1"/>
                <a:r>
                  <a:rPr kumimoji="0" lang="en-US" altLang="ja-JP" dirty="0" err="1">
                    <a:solidFill>
                      <a:srgbClr val="0000FF"/>
                    </a:solidFill>
                    <a:cs typeface="Arial" pitchFamily="34" charset="0"/>
                  </a:rPr>
                  <a:t>Bouguer</a:t>
                </a:r>
                <a:endParaRPr kumimoji="0" lang="en-US" altLang="ja-JP" dirty="0">
                  <a:solidFill>
                    <a:srgbClr val="0000FF"/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 Box 15"/>
              <p:cNvSpPr txBox="1">
                <a:spLocks noChangeArrowheads="1"/>
              </p:cNvSpPr>
              <p:nvPr/>
            </p:nvSpPr>
            <p:spPr bwMode="auto">
              <a:xfrm>
                <a:off x="1537" y="2818"/>
                <a:ext cx="51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642938" eaLnBrk="0" hangingPunct="0"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1pPr>
                <a:lvl2pPr marL="742950" indent="-285750" defTabSz="642938" eaLnBrk="0" hangingPunct="0"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2pPr>
                <a:lvl3pPr marL="1143000" indent="-228600" defTabSz="642938" eaLnBrk="0" hangingPunct="0"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3pPr>
                <a:lvl4pPr marL="1600200" indent="-228600" defTabSz="642938" eaLnBrk="0" hangingPunct="0"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4pPr>
                <a:lvl5pPr marL="2057400" indent="-228600" defTabSz="642938" eaLnBrk="0" hangingPunct="0"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49238" algn="l"/>
                    <a:tab pos="500063" algn="l"/>
                    <a:tab pos="749300" algn="l"/>
                    <a:tab pos="1000125" algn="l"/>
                    <a:tab pos="1249363" algn="l"/>
                    <a:tab pos="1500188" algn="l"/>
                    <a:tab pos="1749425" algn="l"/>
                    <a:tab pos="2000250" algn="l"/>
                    <a:tab pos="2249488" algn="l"/>
                    <a:tab pos="2500313" algn="l"/>
                    <a:tab pos="2749550" algn="l"/>
                    <a:tab pos="3000375" algn="l"/>
                  </a:tabLs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9pPr>
              </a:lstStyle>
              <a:p>
                <a:pPr algn="ctr" eaLnBrk="1" hangingPunct="1"/>
                <a:r>
                  <a:rPr kumimoji="0" lang="en-US" altLang="ja-JP">
                    <a:solidFill>
                      <a:srgbClr val="FF0000"/>
                    </a:solidFill>
                    <a:cs typeface="Arial" pitchFamily="34" charset="0"/>
                  </a:rPr>
                  <a:t>Free Air</a:t>
                </a:r>
              </a:p>
            </p:txBody>
          </p:sp>
        </p:grp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1272540" y="4014788"/>
              <a:ext cx="2746375" cy="584200"/>
              <a:chOff x="204" y="1528"/>
              <a:chExt cx="2585" cy="550"/>
            </a:xfrm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04" y="1528"/>
                <a:ext cx="2585" cy="326"/>
              </a:xfrm>
              <a:custGeom>
                <a:avLst/>
                <a:gdLst>
                  <a:gd name="T0" fmla="*/ 0 w 2585"/>
                  <a:gd name="T1" fmla="*/ 314 h 326"/>
                  <a:gd name="T2" fmla="*/ 436 w 2585"/>
                  <a:gd name="T3" fmla="*/ 280 h 326"/>
                  <a:gd name="T4" fmla="*/ 862 w 2585"/>
                  <a:gd name="T5" fmla="*/ 42 h 326"/>
                  <a:gd name="T6" fmla="*/ 1812 w 2585"/>
                  <a:gd name="T7" fmla="*/ 40 h 326"/>
                  <a:gd name="T8" fmla="*/ 2212 w 2585"/>
                  <a:gd name="T9" fmla="*/ 280 h 326"/>
                  <a:gd name="T10" fmla="*/ 2585 w 2585"/>
                  <a:gd name="T11" fmla="*/ 314 h 3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85"/>
                  <a:gd name="T19" fmla="*/ 0 h 326"/>
                  <a:gd name="T20" fmla="*/ 2585 w 2585"/>
                  <a:gd name="T21" fmla="*/ 326 h 3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85" h="326">
                    <a:moveTo>
                      <a:pt x="0" y="314"/>
                    </a:moveTo>
                    <a:cubicBezTo>
                      <a:pt x="73" y="308"/>
                      <a:pt x="292" y="325"/>
                      <a:pt x="436" y="280"/>
                    </a:cubicBezTo>
                    <a:cubicBezTo>
                      <a:pt x="580" y="235"/>
                      <a:pt x="633" y="82"/>
                      <a:pt x="862" y="42"/>
                    </a:cubicBezTo>
                    <a:cubicBezTo>
                      <a:pt x="1091" y="2"/>
                      <a:pt x="1587" y="0"/>
                      <a:pt x="1812" y="40"/>
                    </a:cubicBezTo>
                    <a:cubicBezTo>
                      <a:pt x="2037" y="80"/>
                      <a:pt x="2083" y="234"/>
                      <a:pt x="2212" y="280"/>
                    </a:cubicBezTo>
                    <a:cubicBezTo>
                      <a:pt x="2341" y="326"/>
                      <a:pt x="2507" y="307"/>
                      <a:pt x="2585" y="314"/>
                    </a:cubicBezTo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04" y="1752"/>
                <a:ext cx="2585" cy="326"/>
              </a:xfrm>
              <a:custGeom>
                <a:avLst/>
                <a:gdLst>
                  <a:gd name="T0" fmla="*/ 0 w 2585"/>
                  <a:gd name="T1" fmla="*/ 314 h 326"/>
                  <a:gd name="T2" fmla="*/ 436 w 2585"/>
                  <a:gd name="T3" fmla="*/ 280 h 326"/>
                  <a:gd name="T4" fmla="*/ 862 w 2585"/>
                  <a:gd name="T5" fmla="*/ 42 h 326"/>
                  <a:gd name="T6" fmla="*/ 1812 w 2585"/>
                  <a:gd name="T7" fmla="*/ 40 h 326"/>
                  <a:gd name="T8" fmla="*/ 2212 w 2585"/>
                  <a:gd name="T9" fmla="*/ 280 h 326"/>
                  <a:gd name="T10" fmla="*/ 2585 w 2585"/>
                  <a:gd name="T11" fmla="*/ 314 h 3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85"/>
                  <a:gd name="T19" fmla="*/ 0 h 326"/>
                  <a:gd name="T20" fmla="*/ 2585 w 2585"/>
                  <a:gd name="T21" fmla="*/ 326 h 3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85" h="326">
                    <a:moveTo>
                      <a:pt x="0" y="314"/>
                    </a:moveTo>
                    <a:cubicBezTo>
                      <a:pt x="73" y="308"/>
                      <a:pt x="292" y="325"/>
                      <a:pt x="436" y="280"/>
                    </a:cubicBezTo>
                    <a:cubicBezTo>
                      <a:pt x="580" y="235"/>
                      <a:pt x="633" y="82"/>
                      <a:pt x="862" y="42"/>
                    </a:cubicBezTo>
                    <a:cubicBezTo>
                      <a:pt x="1091" y="2"/>
                      <a:pt x="1587" y="0"/>
                      <a:pt x="1812" y="40"/>
                    </a:cubicBezTo>
                    <a:cubicBezTo>
                      <a:pt x="2037" y="80"/>
                      <a:pt x="2083" y="234"/>
                      <a:pt x="2212" y="280"/>
                    </a:cubicBezTo>
                    <a:cubicBezTo>
                      <a:pt x="2341" y="326"/>
                      <a:pt x="2507" y="307"/>
                      <a:pt x="2585" y="314"/>
                    </a:cubicBezTo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sp>
          <p:nvSpPr>
            <p:cNvPr id="15" name="テキスト ボックス 30"/>
            <p:cNvSpPr txBox="1">
              <a:spLocks noChangeArrowheads="1"/>
            </p:cNvSpPr>
            <p:nvPr/>
          </p:nvSpPr>
          <p:spPr bwMode="auto">
            <a:xfrm>
              <a:off x="1237615" y="4918075"/>
              <a:ext cx="685800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r>
                <a:rPr lang="en-US" altLang="ja-JP" dirty="0"/>
                <a:t>thin</a:t>
              </a:r>
            </a:p>
            <a:p>
              <a:pPr algn="ctr" eaLnBrk="1" hangingPunct="1"/>
              <a:r>
                <a:rPr lang="en-US" altLang="ja-JP" dirty="0"/>
                <a:t>crust</a:t>
              </a:r>
              <a:endParaRPr lang="ja-JP" altLang="en-US" dirty="0"/>
            </a:p>
          </p:txBody>
        </p:sp>
        <p:sp>
          <p:nvSpPr>
            <p:cNvPr id="16" name="テキスト ボックス 30"/>
            <p:cNvSpPr txBox="1">
              <a:spLocks noChangeArrowheads="1"/>
            </p:cNvSpPr>
            <p:nvPr/>
          </p:nvSpPr>
          <p:spPr bwMode="auto">
            <a:xfrm>
              <a:off x="1886903" y="5648325"/>
              <a:ext cx="14287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r>
                <a:rPr lang="en-US" altLang="ja-JP"/>
                <a:t>mantle uplift</a:t>
              </a:r>
              <a:endParaRPr lang="ja-JP" altLang="en-US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0" y="3103990"/>
              <a:ext cx="1828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Gravity anomaly</a:t>
              </a:r>
              <a:endParaRPr kumimoji="1" lang="ja-JP" altLang="en-US" dirty="0"/>
            </a:p>
          </p:txBody>
        </p:sp>
      </p:grpSp>
      <p:grpSp>
        <p:nvGrpSpPr>
          <p:cNvPr id="20" name="Group 21"/>
          <p:cNvGrpSpPr>
            <a:grpSpLocks noChangeAspect="1"/>
          </p:cNvGrpSpPr>
          <p:nvPr/>
        </p:nvGrpSpPr>
        <p:grpSpPr bwMode="auto">
          <a:xfrm rot="20322395">
            <a:off x="268776" y="3650183"/>
            <a:ext cx="707221" cy="635840"/>
            <a:chOff x="4963" y="2026"/>
            <a:chExt cx="516" cy="460"/>
          </a:xfrm>
        </p:grpSpPr>
        <p:sp>
          <p:nvSpPr>
            <p:cNvPr id="21" name="Freeform 22"/>
            <p:cNvSpPr>
              <a:spLocks noChangeAspect="1"/>
            </p:cNvSpPr>
            <p:nvPr/>
          </p:nvSpPr>
          <p:spPr bwMode="auto">
            <a:xfrm rot="3050841">
              <a:off x="5155" y="2013"/>
              <a:ext cx="48" cy="73"/>
            </a:xfrm>
            <a:custGeom>
              <a:avLst/>
              <a:gdLst>
                <a:gd name="T0" fmla="*/ 0 w 42"/>
                <a:gd name="T1" fmla="*/ 32 h 63"/>
                <a:gd name="T2" fmla="*/ 2 w 42"/>
                <a:gd name="T3" fmla="*/ 22 h 63"/>
                <a:gd name="T4" fmla="*/ 5 w 42"/>
                <a:gd name="T5" fmla="*/ 13 h 63"/>
                <a:gd name="T6" fmla="*/ 11 w 42"/>
                <a:gd name="T7" fmla="*/ 7 h 63"/>
                <a:gd name="T8" fmla="*/ 17 w 42"/>
                <a:gd name="T9" fmla="*/ 2 h 63"/>
                <a:gd name="T10" fmla="*/ 22 w 42"/>
                <a:gd name="T11" fmla="*/ 1 h 63"/>
                <a:gd name="T12" fmla="*/ 26 w 42"/>
                <a:gd name="T13" fmla="*/ 0 h 63"/>
                <a:gd name="T14" fmla="*/ 29 w 42"/>
                <a:gd name="T15" fmla="*/ 0 h 63"/>
                <a:gd name="T16" fmla="*/ 34 w 42"/>
                <a:gd name="T17" fmla="*/ 4 h 63"/>
                <a:gd name="T18" fmla="*/ 39 w 42"/>
                <a:gd name="T19" fmla="*/ 12 h 63"/>
                <a:gd name="T20" fmla="*/ 41 w 42"/>
                <a:gd name="T21" fmla="*/ 21 h 63"/>
                <a:gd name="T22" fmla="*/ 39 w 42"/>
                <a:gd name="T23" fmla="*/ 37 h 63"/>
                <a:gd name="T24" fmla="*/ 34 w 42"/>
                <a:gd name="T25" fmla="*/ 50 h 63"/>
                <a:gd name="T26" fmla="*/ 26 w 42"/>
                <a:gd name="T27" fmla="*/ 57 h 63"/>
                <a:gd name="T28" fmla="*/ 20 w 42"/>
                <a:gd name="T29" fmla="*/ 58 h 63"/>
                <a:gd name="T30" fmla="*/ 14 w 42"/>
                <a:gd name="T31" fmla="*/ 62 h 63"/>
                <a:gd name="T32" fmla="*/ 10 w 42"/>
                <a:gd name="T33" fmla="*/ 57 h 63"/>
                <a:gd name="T34" fmla="*/ 4 w 42"/>
                <a:gd name="T35" fmla="*/ 49 h 63"/>
                <a:gd name="T36" fmla="*/ 0 w 42"/>
                <a:gd name="T37" fmla="*/ 42 h 63"/>
                <a:gd name="T38" fmla="*/ 0 w 42"/>
                <a:gd name="T39" fmla="*/ 32 h 6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63"/>
                <a:gd name="T62" fmla="*/ 42 w 42"/>
                <a:gd name="T63" fmla="*/ 63 h 6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63">
                  <a:moveTo>
                    <a:pt x="0" y="32"/>
                  </a:moveTo>
                  <a:lnTo>
                    <a:pt x="2" y="22"/>
                  </a:lnTo>
                  <a:lnTo>
                    <a:pt x="5" y="13"/>
                  </a:lnTo>
                  <a:lnTo>
                    <a:pt x="11" y="7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4" y="4"/>
                  </a:lnTo>
                  <a:lnTo>
                    <a:pt x="39" y="12"/>
                  </a:lnTo>
                  <a:lnTo>
                    <a:pt x="41" y="21"/>
                  </a:lnTo>
                  <a:lnTo>
                    <a:pt x="39" y="37"/>
                  </a:lnTo>
                  <a:lnTo>
                    <a:pt x="34" y="50"/>
                  </a:lnTo>
                  <a:lnTo>
                    <a:pt x="26" y="57"/>
                  </a:lnTo>
                  <a:lnTo>
                    <a:pt x="20" y="58"/>
                  </a:lnTo>
                  <a:lnTo>
                    <a:pt x="14" y="62"/>
                  </a:lnTo>
                  <a:lnTo>
                    <a:pt x="10" y="57"/>
                  </a:lnTo>
                  <a:lnTo>
                    <a:pt x="4" y="49"/>
                  </a:lnTo>
                  <a:lnTo>
                    <a:pt x="0" y="42"/>
                  </a:lnTo>
                  <a:lnTo>
                    <a:pt x="0" y="32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2" name="Freeform 23"/>
            <p:cNvSpPr>
              <a:spLocks noChangeAspect="1"/>
            </p:cNvSpPr>
            <p:nvPr/>
          </p:nvSpPr>
          <p:spPr bwMode="auto">
            <a:xfrm rot="3050841">
              <a:off x="4923" y="2192"/>
              <a:ext cx="255" cy="51"/>
            </a:xfrm>
            <a:custGeom>
              <a:avLst/>
              <a:gdLst>
                <a:gd name="T0" fmla="*/ 166 w 167"/>
                <a:gd name="T1" fmla="*/ 8 h 44"/>
                <a:gd name="T2" fmla="*/ 107 w 167"/>
                <a:gd name="T3" fmla="*/ 43 h 44"/>
                <a:gd name="T4" fmla="*/ 0 w 167"/>
                <a:gd name="T5" fmla="*/ 34 h 44"/>
                <a:gd name="T6" fmla="*/ 61 w 167"/>
                <a:gd name="T7" fmla="*/ 0 h 44"/>
                <a:gd name="T8" fmla="*/ 166 w 167"/>
                <a:gd name="T9" fmla="*/ 8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44"/>
                <a:gd name="T17" fmla="*/ 167 w 167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44">
                  <a:moveTo>
                    <a:pt x="166" y="8"/>
                  </a:moveTo>
                  <a:lnTo>
                    <a:pt x="107" y="43"/>
                  </a:lnTo>
                  <a:lnTo>
                    <a:pt x="0" y="34"/>
                  </a:lnTo>
                  <a:lnTo>
                    <a:pt x="61" y="0"/>
                  </a:lnTo>
                  <a:lnTo>
                    <a:pt x="166" y="8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3" name="Freeform 24"/>
            <p:cNvSpPr>
              <a:spLocks noChangeAspect="1"/>
            </p:cNvSpPr>
            <p:nvPr/>
          </p:nvSpPr>
          <p:spPr bwMode="auto">
            <a:xfrm rot="3050841">
              <a:off x="4994" y="2045"/>
              <a:ext cx="74" cy="136"/>
            </a:xfrm>
            <a:custGeom>
              <a:avLst/>
              <a:gdLst>
                <a:gd name="T0" fmla="*/ 63 w 64"/>
                <a:gd name="T1" fmla="*/ 83 h 118"/>
                <a:gd name="T2" fmla="*/ 4 w 64"/>
                <a:gd name="T3" fmla="*/ 117 h 118"/>
                <a:gd name="T4" fmla="*/ 0 w 64"/>
                <a:gd name="T5" fmla="*/ 32 h 118"/>
                <a:gd name="T6" fmla="*/ 59 w 64"/>
                <a:gd name="T7" fmla="*/ 0 h 118"/>
                <a:gd name="T8" fmla="*/ 63 w 64"/>
                <a:gd name="T9" fmla="*/ 83 h 1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18"/>
                <a:gd name="T17" fmla="*/ 64 w 64"/>
                <a:gd name="T18" fmla="*/ 118 h 1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18">
                  <a:moveTo>
                    <a:pt x="63" y="83"/>
                  </a:moveTo>
                  <a:lnTo>
                    <a:pt x="4" y="117"/>
                  </a:lnTo>
                  <a:lnTo>
                    <a:pt x="0" y="32"/>
                  </a:lnTo>
                  <a:lnTo>
                    <a:pt x="59" y="0"/>
                  </a:lnTo>
                  <a:lnTo>
                    <a:pt x="63" y="83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4" name="Freeform 25"/>
            <p:cNvSpPr>
              <a:spLocks noChangeAspect="1"/>
            </p:cNvSpPr>
            <p:nvPr/>
          </p:nvSpPr>
          <p:spPr bwMode="auto">
            <a:xfrm rot="3050841">
              <a:off x="5031" y="2146"/>
              <a:ext cx="188" cy="107"/>
            </a:xfrm>
            <a:custGeom>
              <a:avLst/>
              <a:gdLst>
                <a:gd name="T0" fmla="*/ 111 w 112"/>
                <a:gd name="T1" fmla="*/ 92 h 93"/>
                <a:gd name="T2" fmla="*/ 107 w 112"/>
                <a:gd name="T3" fmla="*/ 7 h 93"/>
                <a:gd name="T4" fmla="*/ 15 w 112"/>
                <a:gd name="T5" fmla="*/ 0 h 93"/>
                <a:gd name="T6" fmla="*/ 0 w 112"/>
                <a:gd name="T7" fmla="*/ 0 h 93"/>
                <a:gd name="T8" fmla="*/ 1 w 112"/>
                <a:gd name="T9" fmla="*/ 17 h 93"/>
                <a:gd name="T10" fmla="*/ 4 w 112"/>
                <a:gd name="T11" fmla="*/ 83 h 93"/>
                <a:gd name="T12" fmla="*/ 111 w 112"/>
                <a:gd name="T13" fmla="*/ 92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2"/>
                <a:gd name="T22" fmla="*/ 0 h 93"/>
                <a:gd name="T23" fmla="*/ 112 w 112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2" h="93">
                  <a:moveTo>
                    <a:pt x="111" y="92"/>
                  </a:moveTo>
                  <a:lnTo>
                    <a:pt x="107" y="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1" y="17"/>
                  </a:lnTo>
                  <a:lnTo>
                    <a:pt x="4" y="83"/>
                  </a:lnTo>
                  <a:lnTo>
                    <a:pt x="111" y="92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5" name="Freeform 26"/>
            <p:cNvSpPr>
              <a:spLocks noChangeAspect="1"/>
            </p:cNvSpPr>
            <p:nvPr/>
          </p:nvSpPr>
          <p:spPr bwMode="auto">
            <a:xfrm rot="3050841">
              <a:off x="5134" y="2096"/>
              <a:ext cx="163" cy="169"/>
            </a:xfrm>
            <a:custGeom>
              <a:avLst/>
              <a:gdLst>
                <a:gd name="T0" fmla="*/ 0 w 141"/>
                <a:gd name="T1" fmla="*/ 137 h 147"/>
                <a:gd name="T2" fmla="*/ 8 w 141"/>
                <a:gd name="T3" fmla="*/ 146 h 147"/>
                <a:gd name="T4" fmla="*/ 39 w 141"/>
                <a:gd name="T5" fmla="*/ 112 h 147"/>
                <a:gd name="T6" fmla="*/ 124 w 141"/>
                <a:gd name="T7" fmla="*/ 114 h 147"/>
                <a:gd name="T8" fmla="*/ 140 w 141"/>
                <a:gd name="T9" fmla="*/ 94 h 147"/>
                <a:gd name="T10" fmla="*/ 34 w 141"/>
                <a:gd name="T11" fmla="*/ 0 h 147"/>
                <a:gd name="T12" fmla="*/ 17 w 141"/>
                <a:gd name="T13" fmla="*/ 18 h 147"/>
                <a:gd name="T14" fmla="*/ 28 w 141"/>
                <a:gd name="T15" fmla="*/ 103 h 147"/>
                <a:gd name="T16" fmla="*/ 0 w 141"/>
                <a:gd name="T17" fmla="*/ 137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1"/>
                <a:gd name="T28" fmla="*/ 0 h 147"/>
                <a:gd name="T29" fmla="*/ 141 w 141"/>
                <a:gd name="T30" fmla="*/ 147 h 1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1" h="147">
                  <a:moveTo>
                    <a:pt x="0" y="137"/>
                  </a:moveTo>
                  <a:lnTo>
                    <a:pt x="8" y="146"/>
                  </a:lnTo>
                  <a:lnTo>
                    <a:pt x="39" y="112"/>
                  </a:lnTo>
                  <a:lnTo>
                    <a:pt x="124" y="114"/>
                  </a:lnTo>
                  <a:lnTo>
                    <a:pt x="140" y="94"/>
                  </a:lnTo>
                  <a:lnTo>
                    <a:pt x="34" y="0"/>
                  </a:lnTo>
                  <a:lnTo>
                    <a:pt x="17" y="18"/>
                  </a:lnTo>
                  <a:lnTo>
                    <a:pt x="28" y="103"/>
                  </a:lnTo>
                  <a:lnTo>
                    <a:pt x="0" y="137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6" name="Freeform 27"/>
            <p:cNvSpPr>
              <a:spLocks noChangeAspect="1"/>
            </p:cNvSpPr>
            <p:nvPr/>
          </p:nvSpPr>
          <p:spPr bwMode="auto">
            <a:xfrm rot="3050841">
              <a:off x="5166" y="2174"/>
              <a:ext cx="431" cy="194"/>
            </a:xfrm>
            <a:custGeom>
              <a:avLst/>
              <a:gdLst>
                <a:gd name="T0" fmla="*/ 0 w 375"/>
                <a:gd name="T1" fmla="*/ 73 h 169"/>
                <a:gd name="T2" fmla="*/ 270 w 375"/>
                <a:gd name="T3" fmla="*/ 0 h 169"/>
                <a:gd name="T4" fmla="*/ 374 w 375"/>
                <a:gd name="T5" fmla="*/ 94 h 169"/>
                <a:gd name="T6" fmla="*/ 105 w 375"/>
                <a:gd name="T7" fmla="*/ 168 h 169"/>
                <a:gd name="T8" fmla="*/ 0 w 375"/>
                <a:gd name="T9" fmla="*/ 73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5"/>
                <a:gd name="T16" fmla="*/ 0 h 169"/>
                <a:gd name="T17" fmla="*/ 375 w 375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5" h="169">
                  <a:moveTo>
                    <a:pt x="0" y="73"/>
                  </a:moveTo>
                  <a:lnTo>
                    <a:pt x="270" y="0"/>
                  </a:lnTo>
                  <a:lnTo>
                    <a:pt x="374" y="94"/>
                  </a:lnTo>
                  <a:lnTo>
                    <a:pt x="105" y="168"/>
                  </a:lnTo>
                  <a:lnTo>
                    <a:pt x="0" y="73"/>
                  </a:lnTo>
                </a:path>
              </a:pathLst>
            </a:custGeom>
            <a:solidFill>
              <a:srgbClr val="4040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7" name="Line 28"/>
            <p:cNvSpPr>
              <a:spLocks noChangeAspect="1" noChangeShapeType="1"/>
            </p:cNvSpPr>
            <p:nvPr/>
          </p:nvSpPr>
          <p:spPr bwMode="auto">
            <a:xfrm rot="3050841" flipH="1" flipV="1">
              <a:off x="5140" y="2066"/>
              <a:ext cx="9" cy="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5456167" y="3323139"/>
            <a:ext cx="6731285" cy="4041095"/>
            <a:chOff x="5456167" y="3414579"/>
            <a:chExt cx="6731285" cy="4041095"/>
          </a:xfrm>
        </p:grpSpPr>
        <p:pic>
          <p:nvPicPr>
            <p:cNvPr id="33" name="Picture 14" descr="LP165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167" y="3414579"/>
              <a:ext cx="6731285" cy="4041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正方形/長方形 34"/>
            <p:cNvSpPr/>
            <p:nvPr/>
          </p:nvSpPr>
          <p:spPr>
            <a:xfrm>
              <a:off x="8911986" y="3429000"/>
              <a:ext cx="1569692" cy="36706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ボックス 37"/>
          <p:cNvSpPr txBox="1"/>
          <p:nvPr/>
        </p:nvSpPr>
        <p:spPr>
          <a:xfrm>
            <a:off x="5734334" y="6540671"/>
            <a:ext cx="3093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Gravity anomaly red=high, blue=low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413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2222E-6 C 0.01562 -0.00671 0.02656 -0.00648 0.04427 -0.00764 C 0.09288 -0.00694 0.10173 -0.00324 0.15034 -0.00069 C 0.15347 -0.00046 0.18489 0.00162 0.18732 0.00371 C 0.2 0.00672 0.20885 0.01366 0.22691 0.01783 C 0.24496 0.02199 0.27204 0.0294 0.29583 0.02824 C 0.32916 0.02963 0.33888 0.01713 0.36979 0.01134 C 0.38784 0.00602 0.39479 0.00023 0.40434 -0.00347 C 0.41319 -0.00856 0.41736 -0.00972 0.42708 -0.01134 C 0.45451 -0.02222 0.48524 -0.01713 0.51284 -0.01713 " pathEditMode="relative" rAng="0" ptsTypes="ffffafffff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42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はやぶさ</a:t>
            </a:r>
            <a:r>
              <a:rPr lang="en-US" altLang="ja-JP" dirty="0" smtClean="0"/>
              <a:t>2 &amp;</a:t>
            </a:r>
            <a:r>
              <a:rPr lang="ja-JP" altLang="en-US" dirty="0" smtClean="0"/>
              <a:t>リュウグウの例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189515" y="1120026"/>
            <a:ext cx="578031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dirty="0" smtClean="0">
                <a:solidFill>
                  <a:prstClr val="black"/>
                </a:solidFill>
                <a:latin typeface="Calibri"/>
                <a:ea typeface="ＭＳ Ｐゴシック"/>
              </a:rPr>
              <a:t>--</a:t>
            </a:r>
            <a:r>
              <a:rPr lang="ja-JP" altLang="en-US" dirty="0" smtClean="0">
                <a:solidFill>
                  <a:prstClr val="black"/>
                </a:solidFill>
                <a:latin typeface="Calibri"/>
                <a:ea typeface="ＭＳ Ｐゴシック"/>
              </a:rPr>
              <a:t>地上アンテナでドプラー、探査機の高度計で距離を</a:t>
            </a:r>
            <a:r>
              <a:rPr lang="ja-JP" altLang="en-US" dirty="0" smtClean="0">
                <a:solidFill>
                  <a:prstClr val="black"/>
                </a:solidFill>
                <a:latin typeface="Calibri"/>
                <a:ea typeface="ＭＳ Ｐゴシック"/>
              </a:rPr>
              <a:t>測定</a:t>
            </a:r>
            <a:endParaRPr lang="en-US" altLang="ja-JP" dirty="0" smtClean="0">
              <a:solidFill>
                <a:prstClr val="black"/>
              </a:solidFill>
              <a:latin typeface="Calibri"/>
              <a:ea typeface="ＭＳ Ｐゴシック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ja-JP" dirty="0">
              <a:solidFill>
                <a:prstClr val="black"/>
              </a:solidFill>
              <a:latin typeface="Calibri"/>
              <a:ea typeface="ＭＳ Ｐゴシック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dirty="0" smtClean="0">
                <a:solidFill>
                  <a:prstClr val="black"/>
                </a:solidFill>
                <a:latin typeface="Calibri"/>
                <a:ea typeface="ＭＳ Ｐゴシック"/>
              </a:rPr>
              <a:t>探査機と天体の位置を両方推定</a:t>
            </a:r>
            <a:endParaRPr lang="en-US" altLang="ja-JP" dirty="0" smtClean="0">
              <a:solidFill>
                <a:prstClr val="black"/>
              </a:solidFill>
              <a:latin typeface="Calibri"/>
              <a:ea typeface="ＭＳ Ｐゴシック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 flipV="1">
            <a:off x="712269" y="3821229"/>
            <a:ext cx="5216893" cy="201168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914401" y="4081112"/>
            <a:ext cx="5053263" cy="2040555"/>
          </a:xfrm>
          <a:prstGeom prst="straightConnector1">
            <a:avLst/>
          </a:prstGeom>
          <a:ln w="508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134144" y="65880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地球上の電波追跡局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493400" y="5861818"/>
            <a:ext cx="386371" cy="745694"/>
            <a:chOff x="2771800" y="5851658"/>
            <a:chExt cx="221468" cy="745694"/>
          </a:xfrm>
        </p:grpSpPr>
        <p:sp>
          <p:nvSpPr>
            <p:cNvPr id="21" name="二等辺三角形 20"/>
            <p:cNvSpPr/>
            <p:nvPr/>
          </p:nvSpPr>
          <p:spPr>
            <a:xfrm>
              <a:off x="2771800" y="6029672"/>
              <a:ext cx="221468" cy="56768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ja-JP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二等辺三角形 21"/>
            <p:cNvSpPr/>
            <p:nvPr/>
          </p:nvSpPr>
          <p:spPr>
            <a:xfrm rot="2655719">
              <a:off x="2909855" y="5851658"/>
              <a:ext cx="63473" cy="26587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ja-JP" altLang="en-US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2349290" y="4265595"/>
                <a:ext cx="1533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ja-JP" altLang="en-US" sz="2400" dirty="0" smtClean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周波数</a:t>
                </a:r>
                <a:r>
                  <a:rPr lang="en-US" altLang="ja-JP" sz="2400" dirty="0" smtClean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chemeClr val="tx1"/>
                        </a:solidFill>
                        <a:latin typeface="Cambria Math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</m:oMath>
                </a14:m>
                <a:endParaRPr lang="ja-JP" altLang="en-US" sz="2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290" y="4265595"/>
                <a:ext cx="153381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5952" t="-8000" r="-1587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テキスト ボックス 23"/>
          <p:cNvSpPr txBox="1"/>
          <p:nvPr/>
        </p:nvSpPr>
        <p:spPr>
          <a:xfrm>
            <a:off x="3945127" y="5868180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ドプラーシフト）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円弧 24"/>
          <p:cNvSpPr/>
          <p:nvPr/>
        </p:nvSpPr>
        <p:spPr>
          <a:xfrm rot="10317788">
            <a:off x="390087" y="4300685"/>
            <a:ext cx="1889760" cy="2072640"/>
          </a:xfrm>
          <a:prstGeom prst="arc">
            <a:avLst>
              <a:gd name="adj1" fmla="val 15581709"/>
              <a:gd name="adj2" fmla="val 61149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2857826" y="5390147"/>
                <a:ext cx="22615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ja-JP" altLang="en-US" sz="2400" dirty="0" smtClean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周波数</a:t>
                </a:r>
                <a:r>
                  <a:rPr lang="en-US" altLang="ja-JP" sz="2400" dirty="0" smtClean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chemeClr val="tx1"/>
                        </a:solidFill>
                        <a:latin typeface="Cambria Math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sz="2400" i="1" smtClean="0">
                        <a:solidFill>
                          <a:schemeClr val="tx1"/>
                        </a:solidFill>
                        <a:latin typeface="Cambria Math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-JP" sz="2400" smtClean="0">
                        <a:solidFill>
                          <a:schemeClr val="tx1"/>
                        </a:solidFill>
                        <a:latin typeface="Cambria Math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Δ</m:t>
                    </m:r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</m:oMath>
                </a14:m>
                <a:endParaRPr lang="en-US" altLang="ja-JP" sz="24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26" y="5390147"/>
                <a:ext cx="226158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313" t="-7895" r="-809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図 86" descr="単体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98511">
            <a:off x="5643799" y="3367765"/>
            <a:ext cx="1477522" cy="86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直線矢印コネクタ 28"/>
          <p:cNvCxnSpPr/>
          <p:nvPr/>
        </p:nvCxnSpPr>
        <p:spPr>
          <a:xfrm flipV="1">
            <a:off x="6618513" y="3070114"/>
            <a:ext cx="1237420" cy="522171"/>
          </a:xfrm>
          <a:prstGeom prst="straightConnector1">
            <a:avLst/>
          </a:prstGeom>
          <a:ln w="5080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 rot="20411961">
            <a:off x="6730886" y="363016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レーザ高度計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距離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フリーフォーム 13"/>
          <p:cNvSpPr/>
          <p:nvPr/>
        </p:nvSpPr>
        <p:spPr>
          <a:xfrm>
            <a:off x="7914756" y="2353444"/>
            <a:ext cx="1154342" cy="1199511"/>
          </a:xfrm>
          <a:custGeom>
            <a:avLst/>
            <a:gdLst>
              <a:gd name="connsiteX0" fmla="*/ 450702 w 1110579"/>
              <a:gd name="connsiteY0" fmla="*/ 241 h 1184890"/>
              <a:gd name="connsiteX1" fmla="*/ 997 w 1110579"/>
              <a:gd name="connsiteY1" fmla="*/ 659809 h 1184890"/>
              <a:gd name="connsiteX2" fmla="*/ 570624 w 1110579"/>
              <a:gd name="connsiteY2" fmla="*/ 1184464 h 1184890"/>
              <a:gd name="connsiteX3" fmla="*/ 1110269 w 1110579"/>
              <a:gd name="connsiteY3" fmla="*/ 734759 h 1184890"/>
              <a:gd name="connsiteX4" fmla="*/ 450702 w 1110579"/>
              <a:gd name="connsiteY4" fmla="*/ 241 h 1184890"/>
              <a:gd name="connsiteX0" fmla="*/ 599655 w 1109376"/>
              <a:gd name="connsiteY0" fmla="*/ 263 h 1139930"/>
              <a:gd name="connsiteX1" fmla="*/ 48 w 1109376"/>
              <a:gd name="connsiteY1" fmla="*/ 614861 h 1139930"/>
              <a:gd name="connsiteX2" fmla="*/ 569675 w 1109376"/>
              <a:gd name="connsiteY2" fmla="*/ 1139516 h 1139930"/>
              <a:gd name="connsiteX3" fmla="*/ 1109320 w 1109376"/>
              <a:gd name="connsiteY3" fmla="*/ 689811 h 1139930"/>
              <a:gd name="connsiteX4" fmla="*/ 599655 w 1109376"/>
              <a:gd name="connsiteY4" fmla="*/ 263 h 1139930"/>
              <a:gd name="connsiteX0" fmla="*/ 629632 w 1139353"/>
              <a:gd name="connsiteY0" fmla="*/ 1809 h 1141476"/>
              <a:gd name="connsiteX1" fmla="*/ 44 w 1139353"/>
              <a:gd name="connsiteY1" fmla="*/ 511476 h 1141476"/>
              <a:gd name="connsiteX2" fmla="*/ 599652 w 1139353"/>
              <a:gd name="connsiteY2" fmla="*/ 1141062 h 1141476"/>
              <a:gd name="connsiteX3" fmla="*/ 1139297 w 1139353"/>
              <a:gd name="connsiteY3" fmla="*/ 691357 h 1141476"/>
              <a:gd name="connsiteX4" fmla="*/ 629632 w 1139353"/>
              <a:gd name="connsiteY4" fmla="*/ 1809 h 1141476"/>
              <a:gd name="connsiteX0" fmla="*/ 629632 w 1154342"/>
              <a:gd name="connsiteY0" fmla="*/ 343 h 1139898"/>
              <a:gd name="connsiteX1" fmla="*/ 44 w 1154342"/>
              <a:gd name="connsiteY1" fmla="*/ 510010 h 1139898"/>
              <a:gd name="connsiteX2" fmla="*/ 599652 w 1154342"/>
              <a:gd name="connsiteY2" fmla="*/ 1139596 h 1139898"/>
              <a:gd name="connsiteX3" fmla="*/ 1154288 w 1154342"/>
              <a:gd name="connsiteY3" fmla="*/ 584960 h 1139898"/>
              <a:gd name="connsiteX4" fmla="*/ 629632 w 1154342"/>
              <a:gd name="connsiteY4" fmla="*/ 343 h 1139898"/>
              <a:gd name="connsiteX0" fmla="*/ 629632 w 1154342"/>
              <a:gd name="connsiteY0" fmla="*/ 104 h 1139659"/>
              <a:gd name="connsiteX1" fmla="*/ 44 w 1154342"/>
              <a:gd name="connsiteY1" fmla="*/ 629693 h 1139659"/>
              <a:gd name="connsiteX2" fmla="*/ 599652 w 1154342"/>
              <a:gd name="connsiteY2" fmla="*/ 1139357 h 1139659"/>
              <a:gd name="connsiteX3" fmla="*/ 1154288 w 1154342"/>
              <a:gd name="connsiteY3" fmla="*/ 584721 h 1139659"/>
              <a:gd name="connsiteX4" fmla="*/ 629632 w 1154342"/>
              <a:gd name="connsiteY4" fmla="*/ 104 h 1139659"/>
              <a:gd name="connsiteX0" fmla="*/ 629632 w 944537"/>
              <a:gd name="connsiteY0" fmla="*/ 94 h 1139741"/>
              <a:gd name="connsiteX1" fmla="*/ 44 w 944537"/>
              <a:gd name="connsiteY1" fmla="*/ 629683 h 1139741"/>
              <a:gd name="connsiteX2" fmla="*/ 599652 w 944537"/>
              <a:gd name="connsiteY2" fmla="*/ 1139347 h 1139741"/>
              <a:gd name="connsiteX3" fmla="*/ 944425 w 944537"/>
              <a:gd name="connsiteY3" fmla="*/ 674652 h 1139741"/>
              <a:gd name="connsiteX4" fmla="*/ 629632 w 944537"/>
              <a:gd name="connsiteY4" fmla="*/ 94 h 1139741"/>
              <a:gd name="connsiteX0" fmla="*/ 629632 w 1154342"/>
              <a:gd name="connsiteY0" fmla="*/ 11 h 1139592"/>
              <a:gd name="connsiteX1" fmla="*/ 44 w 1154342"/>
              <a:gd name="connsiteY1" fmla="*/ 629600 h 1139592"/>
              <a:gd name="connsiteX2" fmla="*/ 599652 w 1154342"/>
              <a:gd name="connsiteY2" fmla="*/ 1139264 h 1139592"/>
              <a:gd name="connsiteX3" fmla="*/ 1154288 w 1154342"/>
              <a:gd name="connsiteY3" fmla="*/ 614608 h 1139592"/>
              <a:gd name="connsiteX4" fmla="*/ 629632 w 1154342"/>
              <a:gd name="connsiteY4" fmla="*/ 11 h 1139592"/>
              <a:gd name="connsiteX0" fmla="*/ 630030 w 1155155"/>
              <a:gd name="connsiteY0" fmla="*/ 11 h 1199511"/>
              <a:gd name="connsiteX1" fmla="*/ 442 w 1155155"/>
              <a:gd name="connsiteY1" fmla="*/ 629600 h 1199511"/>
              <a:gd name="connsiteX2" fmla="*/ 540090 w 1155155"/>
              <a:gd name="connsiteY2" fmla="*/ 1199224 h 1199511"/>
              <a:gd name="connsiteX3" fmla="*/ 1154686 w 1155155"/>
              <a:gd name="connsiteY3" fmla="*/ 614608 h 1199511"/>
              <a:gd name="connsiteX4" fmla="*/ 630030 w 1155155"/>
              <a:gd name="connsiteY4" fmla="*/ 11 h 1199511"/>
              <a:gd name="connsiteX0" fmla="*/ 569679 w 1154342"/>
              <a:gd name="connsiteY0" fmla="*/ 11 h 1199511"/>
              <a:gd name="connsiteX1" fmla="*/ 52 w 1154342"/>
              <a:gd name="connsiteY1" fmla="*/ 629600 h 1199511"/>
              <a:gd name="connsiteX2" fmla="*/ 539700 w 1154342"/>
              <a:gd name="connsiteY2" fmla="*/ 1199224 h 1199511"/>
              <a:gd name="connsiteX3" fmla="*/ 1154296 w 1154342"/>
              <a:gd name="connsiteY3" fmla="*/ 614608 h 1199511"/>
              <a:gd name="connsiteX4" fmla="*/ 569679 w 1154342"/>
              <a:gd name="connsiteY4" fmla="*/ 11 h 119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342" h="1199511">
                <a:moveTo>
                  <a:pt x="569679" y="11"/>
                </a:moveTo>
                <a:cubicBezTo>
                  <a:pt x="377305" y="2510"/>
                  <a:pt x="5048" y="429731"/>
                  <a:pt x="52" y="629600"/>
                </a:cubicBezTo>
                <a:cubicBezTo>
                  <a:pt x="-4944" y="829469"/>
                  <a:pt x="354821" y="1186732"/>
                  <a:pt x="539700" y="1199224"/>
                </a:cubicBezTo>
                <a:cubicBezTo>
                  <a:pt x="724579" y="1211716"/>
                  <a:pt x="1149300" y="814477"/>
                  <a:pt x="1154296" y="614608"/>
                </a:cubicBezTo>
                <a:cubicBezTo>
                  <a:pt x="1159292" y="414739"/>
                  <a:pt x="762053" y="-2488"/>
                  <a:pt x="569679" y="1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77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暦（れ</a:t>
            </a:r>
            <a:r>
              <a:rPr lang="ja-JP" altLang="en-US" dirty="0"/>
              <a:t>き</a:t>
            </a:r>
            <a:r>
              <a:rPr lang="ja-JP" altLang="en-US" dirty="0" smtClean="0"/>
              <a:t>）</a:t>
            </a:r>
            <a:r>
              <a:rPr lang="en-US" altLang="ja-JP" dirty="0"/>
              <a:t>:</a:t>
            </a:r>
            <a:r>
              <a:rPr lang="en-US" altLang="ja-JP" dirty="0" smtClean="0"/>
              <a:t>ephemeris</a:t>
            </a:r>
            <a:endParaRPr lang="ja-JP" altLang="en-US" dirty="0" smtClean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ja-JP" altLang="en-US" dirty="0" smtClean="0"/>
              <a:t>文字通り惑星の「こよみ」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時刻</a:t>
            </a:r>
            <a:r>
              <a:rPr lang="ja-JP" altLang="en-US" dirty="0"/>
              <a:t>に対して</a:t>
            </a:r>
            <a:r>
              <a:rPr lang="ja-JP" altLang="en-US" dirty="0" smtClean="0"/>
              <a:t>位置</a:t>
            </a:r>
            <a:r>
              <a:rPr lang="ja-JP" altLang="en-US" dirty="0"/>
              <a:t>と速度の</a:t>
            </a:r>
            <a:r>
              <a:rPr lang="en-US" altLang="ja-JP" dirty="0"/>
              <a:t>6</a:t>
            </a:r>
            <a:r>
              <a:rPr lang="ja-JP" altLang="en-US" dirty="0"/>
              <a:t>成分</a:t>
            </a:r>
            <a:r>
              <a:rPr lang="en-US" altLang="ja-JP" dirty="0"/>
              <a:t> (</a:t>
            </a:r>
            <a:r>
              <a:rPr lang="en-US" altLang="ja-JP" u="sng" dirty="0"/>
              <a:t>state vector</a:t>
            </a:r>
            <a:r>
              <a:rPr lang="en-US" altLang="ja-JP" dirty="0" smtClean="0"/>
              <a:t>)</a:t>
            </a:r>
            <a:r>
              <a:rPr lang="ja-JP" altLang="en-US" dirty="0" smtClean="0"/>
              <a:t> </a:t>
            </a:r>
            <a:endParaRPr lang="en-US" altLang="ja-JP" dirty="0"/>
          </a:p>
          <a:p>
            <a:pPr>
              <a:defRPr/>
            </a:pPr>
            <a:r>
              <a:rPr lang="ja-JP" altLang="en-US" dirty="0" smtClean="0"/>
              <a:t>様々な観測データのパラメタフィットで生成（探査機追跡、画像、</a:t>
            </a:r>
            <a:r>
              <a:rPr lang="en-US" altLang="ja-JP" dirty="0" smtClean="0"/>
              <a:t>VLBI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レーザ測距</a:t>
            </a:r>
            <a:r>
              <a:rPr lang="en-US" altLang="ja-JP" dirty="0" smtClean="0"/>
              <a:t>…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>
              <a:defRPr/>
            </a:pPr>
            <a:r>
              <a:rPr lang="en-US" altLang="ja-JP" dirty="0" smtClean="0"/>
              <a:t>DE</a:t>
            </a:r>
            <a:r>
              <a:rPr lang="en-US" altLang="ja-JP" dirty="0"/>
              <a:t>(</a:t>
            </a:r>
            <a:r>
              <a:rPr lang="en-US" altLang="ja-JP" dirty="0" smtClean="0"/>
              <a:t>US</a:t>
            </a:r>
            <a:r>
              <a:rPr lang="en-US" altLang="ja-JP" dirty="0"/>
              <a:t>)</a:t>
            </a:r>
            <a:r>
              <a:rPr lang="en-US" altLang="ja-JP" dirty="0" smtClean="0"/>
              <a:t>, INPOP(FR), EPA(RU)</a:t>
            </a:r>
            <a:r>
              <a:rPr lang="ja-JP" altLang="en-US" dirty="0" smtClean="0"/>
              <a:t>等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日本製の暦は今の所ない（多分）</a:t>
            </a:r>
            <a:endParaRPr lang="en-US" altLang="ja-JP" dirty="0" smtClean="0"/>
          </a:p>
          <a:p>
            <a:pPr marL="457200" lvl="1" indent="0">
              <a:buNone/>
              <a:defRPr/>
            </a:pPr>
            <a:r>
              <a:rPr lang="en-US" altLang="ja-JP" dirty="0" smtClean="0"/>
              <a:t>DE</a:t>
            </a:r>
            <a:r>
              <a:rPr lang="ja-JP" altLang="en-US" dirty="0" smtClean="0"/>
              <a:t>のありか</a:t>
            </a:r>
            <a:endParaRPr lang="en-US" altLang="ja-JP" dirty="0" smtClean="0"/>
          </a:p>
          <a:p>
            <a:pPr lvl="1">
              <a:defRPr/>
            </a:pPr>
            <a:r>
              <a:rPr lang="en-US" altLang="ja-JP" dirty="0" smtClean="0"/>
              <a:t>http://ssd.jpl.nasa.gov</a:t>
            </a:r>
          </a:p>
          <a:p>
            <a:pPr lvl="1">
              <a:defRPr/>
            </a:pPr>
            <a:r>
              <a:rPr lang="en-US" altLang="ja-JP" dirty="0" smtClean="0"/>
              <a:t>ftp://ssd.jpl.nasa.gov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pub/</a:t>
            </a:r>
            <a:r>
              <a:rPr lang="en-US" altLang="ja-JP" dirty="0" err="1" smtClean="0"/>
              <a:t>eph</a:t>
            </a:r>
            <a:r>
              <a:rPr lang="en-US" altLang="ja-JP" dirty="0" smtClean="0"/>
              <a:t>/planets</a:t>
            </a:r>
          </a:p>
          <a:p>
            <a:pPr lvl="1">
              <a:defRPr/>
            </a:pPr>
            <a:r>
              <a:rPr lang="en-US" altLang="ja-JP" dirty="0" smtClean="0"/>
              <a:t>SPICE</a:t>
            </a:r>
            <a:r>
              <a:rPr lang="ja-JP" altLang="en-US" dirty="0" smtClean="0"/>
              <a:t>カーネル</a:t>
            </a:r>
            <a:r>
              <a:rPr lang="ja-JP" altLang="en-US" dirty="0"/>
              <a:t>では</a:t>
            </a:r>
            <a:r>
              <a:rPr lang="en-US" altLang="ja-JP" b="1" dirty="0" smtClean="0"/>
              <a:t>SPK</a:t>
            </a:r>
            <a:r>
              <a:rPr lang="ja-JP" altLang="en-US" dirty="0" smtClean="0"/>
              <a:t>と</a:t>
            </a:r>
            <a:r>
              <a:rPr lang="ja-JP" altLang="en-US" dirty="0"/>
              <a:t>して</a:t>
            </a:r>
            <a:r>
              <a:rPr lang="ja-JP" altLang="en-US" dirty="0" smtClean="0"/>
              <a:t>利用</a:t>
            </a:r>
            <a:endParaRPr lang="en-US" altLang="ja-JP" dirty="0" smtClean="0"/>
          </a:p>
          <a:p>
            <a:pPr lvl="2">
              <a:defRPr/>
            </a:pPr>
            <a:r>
              <a:rPr lang="ja-JP" altLang="en-US" dirty="0" smtClean="0"/>
              <a:t>ファイルは</a:t>
            </a:r>
            <a:r>
              <a:rPr lang="en-US" altLang="ja-JP" dirty="0" smtClean="0">
                <a:solidFill>
                  <a:srgbClr val="FF0000"/>
                </a:solidFill>
              </a:rPr>
              <a:t>de430.bsp</a:t>
            </a:r>
            <a:r>
              <a:rPr lang="ja-JP" altLang="en-US" dirty="0" smtClean="0"/>
              <a:t>等</a:t>
            </a:r>
            <a:endParaRPr lang="en-US" altLang="ja-JP" dirty="0" smtClean="0"/>
          </a:p>
        </p:txBody>
      </p:sp>
      <p:sp>
        <p:nvSpPr>
          <p:cNvPr id="27652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7BB2895D-1FA8-4308-9108-48C44460BF58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23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231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共通重心</a:t>
            </a:r>
            <a:r>
              <a:rPr lang="en-US" altLang="ja-JP" dirty="0" smtClean="0"/>
              <a:t>(barycenter)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ja-JP" altLang="en-US" dirty="0" smtClean="0"/>
              <a:t>ある天体とその周りの天体の全ての重心の位置のこと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例：太陽系の中心 </a:t>
            </a:r>
            <a:r>
              <a:rPr lang="en-US" altLang="ja-JP" dirty="0" smtClean="0"/>
              <a:t>Solar System Barycenter (SSB)</a:t>
            </a:r>
          </a:p>
          <a:p>
            <a:r>
              <a:rPr kumimoji="1" lang="en-US" altLang="ja-JP" dirty="0" smtClean="0"/>
              <a:t>SPICE SPK</a:t>
            </a:r>
            <a:r>
              <a:rPr kumimoji="1" lang="ja-JP" altLang="en-US" dirty="0" smtClean="0"/>
              <a:t>では惑星の</a:t>
            </a:r>
            <a:r>
              <a:rPr kumimoji="1" lang="en-US" altLang="ja-JP" dirty="0" smtClean="0"/>
              <a:t>barycenter</a:t>
            </a:r>
            <a:r>
              <a:rPr lang="ja-JP" altLang="en-US" dirty="0" smtClean="0"/>
              <a:t>しか暦に入っていないことがある（この場合、惑星を指定してもエラーが出る）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例：</a:t>
            </a:r>
            <a:r>
              <a:rPr lang="en-US" altLang="ja-JP" dirty="0" smtClean="0"/>
              <a:t>de430.bsp</a:t>
            </a:r>
            <a:r>
              <a:rPr lang="ja-JP" altLang="en-US" dirty="0" err="1" smtClean="0"/>
              <a:t>には</a:t>
            </a:r>
            <a:r>
              <a:rPr lang="ja-JP" altLang="en-US" dirty="0" smtClean="0"/>
              <a:t>火星が無い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en-US" altLang="ja-JP" dirty="0" smtClean="0"/>
              <a:t>&gt; brief de430.bsp </a:t>
            </a:r>
            <a:r>
              <a:rPr kumimoji="1" lang="ja-JP" altLang="en-US" dirty="0" smtClean="0"/>
              <a:t>を実行して各自確認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brief</a:t>
            </a:r>
            <a:r>
              <a:rPr lang="ja-JP" altLang="en-US" dirty="0" smtClean="0"/>
              <a:t>は</a:t>
            </a:r>
            <a:r>
              <a:rPr lang="en-US" altLang="ja-JP" dirty="0"/>
              <a:t>exe/</a:t>
            </a:r>
            <a:r>
              <a:rPr lang="ja-JP" altLang="en-US" dirty="0"/>
              <a:t>の下にある</a:t>
            </a:r>
            <a:r>
              <a:rPr lang="ja-JP" altLang="en-US" dirty="0" smtClean="0"/>
              <a:t>ユーティリティーコマンドの一つ</a:t>
            </a:r>
            <a:r>
              <a:rPr lang="ja-JP" altLang="en-US" dirty="0"/>
              <a:t>（後述</a:t>
            </a:r>
            <a:r>
              <a:rPr lang="ja-JP" altLang="en-US" dirty="0" smtClean="0"/>
              <a:t>）。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惑星の定数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ja-JP" dirty="0" smtClean="0"/>
              <a:t>SPICE</a:t>
            </a:r>
            <a:r>
              <a:rPr kumimoji="1" lang="ja-JP" altLang="en-US" dirty="0" smtClean="0"/>
              <a:t>では</a:t>
            </a:r>
            <a:r>
              <a:rPr kumimoji="1" lang="en-US" altLang="ja-JP" b="1" dirty="0" smtClean="0"/>
              <a:t>PCK</a:t>
            </a:r>
          </a:p>
          <a:p>
            <a:r>
              <a:rPr lang="ja-JP" altLang="en-US" dirty="0" smtClean="0"/>
              <a:t>半径、自転情報、回転位相などが含まれる</a:t>
            </a:r>
            <a:endParaRPr lang="en-US" altLang="ja-JP" dirty="0" smtClean="0"/>
          </a:p>
          <a:p>
            <a:r>
              <a:rPr kumimoji="1" lang="ja-JP" altLang="en-US" dirty="0"/>
              <a:t>座標</a:t>
            </a:r>
            <a:r>
              <a:rPr kumimoji="1" lang="ja-JP" altLang="en-US" dirty="0" smtClean="0"/>
              <a:t>系はここには含まれないが、</a:t>
            </a:r>
            <a:r>
              <a:rPr lang="en-US" altLang="ja-JP" dirty="0" smtClean="0"/>
              <a:t>FK</a:t>
            </a:r>
            <a:r>
              <a:rPr lang="ja-JP" altLang="en-US" dirty="0" smtClean="0"/>
              <a:t>は</a:t>
            </a:r>
            <a:r>
              <a:rPr lang="en-US" altLang="ja-JP" dirty="0" smtClean="0"/>
              <a:t>PCK</a:t>
            </a:r>
            <a:r>
              <a:rPr lang="ja-JP" altLang="en-US" dirty="0" smtClean="0"/>
              <a:t>と関連付けられる</a:t>
            </a:r>
            <a:endParaRPr lang="en-US" altLang="ja-JP" dirty="0" smtClean="0"/>
          </a:p>
          <a:p>
            <a:r>
              <a:rPr kumimoji="1" lang="ja-JP" altLang="en-US" dirty="0" smtClean="0"/>
              <a:t>惑星の軌道もここには含まれない。</a:t>
            </a:r>
            <a:r>
              <a:rPr lang="en-US" altLang="ja-JP" dirty="0" smtClean="0"/>
              <a:t>SPK</a:t>
            </a:r>
            <a:r>
              <a:rPr lang="ja-JP" altLang="en-US" dirty="0" smtClean="0"/>
              <a:t>に入る。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err="1" smtClean="0"/>
              <a:t>naif</a:t>
            </a:r>
            <a:r>
              <a:rPr lang="ja-JP" altLang="en-US" dirty="0" err="1" smtClean="0"/>
              <a:t>が提</a:t>
            </a:r>
            <a:r>
              <a:rPr lang="ja-JP" altLang="en-US" dirty="0" smtClean="0"/>
              <a:t>供する</a:t>
            </a:r>
            <a:r>
              <a:rPr lang="ja-JP" altLang="en-US" dirty="0"/>
              <a:t>主な</a:t>
            </a:r>
            <a:r>
              <a:rPr lang="ja-JP" altLang="en-US" dirty="0" smtClean="0"/>
              <a:t>ファイルは</a:t>
            </a:r>
            <a:r>
              <a:rPr lang="en-US" altLang="ja-JP" dirty="0" smtClean="0">
                <a:solidFill>
                  <a:srgbClr val="FF0000"/>
                </a:solidFill>
              </a:rPr>
              <a:t>pck00010.tpc</a:t>
            </a:r>
          </a:p>
          <a:p>
            <a:r>
              <a:rPr kumimoji="1" lang="ja-JP" altLang="en-US" dirty="0" smtClean="0"/>
              <a:t>地球と月について高精度の計算が必要な場合は</a:t>
            </a:r>
            <a:r>
              <a:rPr kumimoji="1" lang="en-US" altLang="ja-JP" dirty="0" smtClean="0"/>
              <a:t>generic kernels</a:t>
            </a:r>
            <a:r>
              <a:rPr kumimoji="1" lang="ja-JP" altLang="en-US" dirty="0" smtClean="0"/>
              <a:t>から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バイナリ</a:t>
            </a:r>
            <a:r>
              <a:rPr kumimoji="1" lang="en-US" altLang="ja-JP" dirty="0" smtClean="0">
                <a:solidFill>
                  <a:srgbClr val="FF0000"/>
                </a:solidFill>
              </a:rPr>
              <a:t>PCK</a:t>
            </a:r>
            <a:r>
              <a:rPr kumimoji="1" lang="ja-JP" altLang="en-US" dirty="0" smtClean="0"/>
              <a:t>を取得して使う。</a:t>
            </a:r>
            <a:endParaRPr kumimoji="1" lang="en-US" altLang="ja-JP" dirty="0" smtClean="0"/>
          </a:p>
          <a:p>
            <a:r>
              <a:rPr lang="ja-JP" altLang="en-US" dirty="0" smtClean="0"/>
              <a:t>他に</a:t>
            </a:r>
            <a:r>
              <a:rPr lang="en-US" altLang="ja-JP" dirty="0" smtClean="0">
                <a:solidFill>
                  <a:srgbClr val="FF0000"/>
                </a:solidFill>
              </a:rPr>
              <a:t>GM</a:t>
            </a:r>
            <a:r>
              <a:rPr lang="ja-JP" altLang="en-US" dirty="0" smtClean="0">
                <a:solidFill>
                  <a:srgbClr val="FF0000"/>
                </a:solidFill>
              </a:rPr>
              <a:t>を扱うファイル</a:t>
            </a:r>
            <a:r>
              <a:rPr lang="ja-JP" altLang="en-US" dirty="0" smtClean="0"/>
              <a:t>も別途提供されている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en-US" altLang="ja-JP" b="1" dirty="0" smtClean="0"/>
              <a:t>generic kernels</a:t>
            </a:r>
            <a:r>
              <a:rPr kumimoji="1" lang="ja-JP" altLang="en-US" dirty="0" smtClean="0"/>
              <a:t>の中を覗いてみてください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80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82688" y="2535273"/>
            <a:ext cx="7772400" cy="41148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ja-JP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6" y="845364"/>
            <a:ext cx="8030833" cy="602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061272" y="1915038"/>
            <a:ext cx="2673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inertial </a:t>
            </a:r>
            <a:r>
              <a:rPr lang="en-US" altLang="ja-JP" sz="1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J2000</a:t>
            </a:r>
            <a:r>
              <a:rPr lang="ja-JP" altLang="en-US" sz="14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（赤道座標系）</a:t>
            </a:r>
            <a:endParaRPr lang="en-US" altLang="ja-JP" sz="1400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すべて</a:t>
            </a:r>
            <a:r>
              <a:rPr lang="ja-JP" altLang="en-US" sz="14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座標</a:t>
            </a:r>
            <a:r>
              <a:rPr lang="ja-JP" altLang="en-US" sz="14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系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14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ベース</a:t>
            </a:r>
            <a:endParaRPr lang="ja-JP" altLang="en-US" sz="1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61379" y="0"/>
            <a:ext cx="208262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tutorial 21 </a:t>
            </a:r>
            <a:r>
              <a:rPr lang="en-US" altLang="ja-JP" dirty="0" err="1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fk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より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34242" y="-10231"/>
            <a:ext cx="4097547" cy="759125"/>
          </a:xfrm>
        </p:spPr>
        <p:txBody>
          <a:bodyPr/>
          <a:lstStyle/>
          <a:p>
            <a:r>
              <a:rPr lang="ja-JP" altLang="en-US" dirty="0"/>
              <a:t>座標系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3735238" y="1915038"/>
            <a:ext cx="1354337" cy="8971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rgbClr val="FFFFFF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62267" y="3233481"/>
            <a:ext cx="1816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0070C0"/>
                </a:solidFill>
              </a:rPr>
              <a:t>探査機座標系</a:t>
            </a:r>
            <a:endParaRPr lang="en-US" altLang="ja-JP" sz="1400" b="1" dirty="0" smtClean="0">
              <a:solidFill>
                <a:srgbClr val="0070C0"/>
              </a:solidFill>
            </a:endParaRPr>
          </a:p>
          <a:p>
            <a:r>
              <a:rPr lang="ja-JP" altLang="en-US" sz="1400" dirty="0" smtClean="0">
                <a:solidFill>
                  <a:srgbClr val="0070C0"/>
                </a:solidFill>
              </a:rPr>
              <a:t>探査機姿勢</a:t>
            </a:r>
            <a:r>
              <a:rPr lang="en-US" altLang="ja-JP" sz="1400" dirty="0" smtClean="0">
                <a:solidFill>
                  <a:srgbClr val="0070C0"/>
                </a:solidFill>
              </a:rPr>
              <a:t>CK</a:t>
            </a:r>
            <a:r>
              <a:rPr lang="ja-JP" altLang="en-US" sz="1400" dirty="0" smtClean="0">
                <a:solidFill>
                  <a:srgbClr val="0070C0"/>
                </a:solidFill>
              </a:rPr>
              <a:t>で定義</a:t>
            </a:r>
            <a:endParaRPr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43361" y="2068187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0070C0"/>
                </a:solidFill>
              </a:rPr>
              <a:t>惑星固定座標系</a:t>
            </a:r>
            <a:endParaRPr lang="en-US" altLang="ja-JP" sz="1400" b="1" dirty="0" smtClean="0">
              <a:solidFill>
                <a:srgbClr val="0070C0"/>
              </a:solidFill>
            </a:endParaRPr>
          </a:p>
          <a:p>
            <a:r>
              <a:rPr lang="ja-JP" altLang="en-US" sz="1400" dirty="0" smtClean="0">
                <a:solidFill>
                  <a:srgbClr val="0070C0"/>
                </a:solidFill>
              </a:rPr>
              <a:t>天体回転軸と回転位相</a:t>
            </a:r>
            <a:r>
              <a:rPr lang="en-US" altLang="ja-JP" sz="1400" dirty="0" smtClean="0">
                <a:solidFill>
                  <a:srgbClr val="0070C0"/>
                </a:solidFill>
              </a:rPr>
              <a:t>(PCK)</a:t>
            </a:r>
            <a:r>
              <a:rPr lang="ja-JP" altLang="en-US" sz="1400" dirty="0" smtClean="0">
                <a:solidFill>
                  <a:srgbClr val="0070C0"/>
                </a:solidFill>
              </a:rPr>
              <a:t>で定義</a:t>
            </a:r>
            <a:endParaRPr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122105" y="5074547"/>
            <a:ext cx="1550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0070C0"/>
                </a:solidFill>
              </a:rPr>
              <a:t>測心座標系</a:t>
            </a:r>
            <a:endParaRPr lang="en-US" altLang="ja-JP" sz="1400" b="1" dirty="0" smtClean="0">
              <a:solidFill>
                <a:srgbClr val="0070C0"/>
              </a:solidFill>
            </a:endParaRPr>
          </a:p>
          <a:p>
            <a:r>
              <a:rPr lang="ja-JP" altLang="en-US" sz="1400" dirty="0" smtClean="0">
                <a:solidFill>
                  <a:srgbClr val="0070C0"/>
                </a:solidFill>
              </a:rPr>
              <a:t>ある座標系からの</a:t>
            </a:r>
            <a:endParaRPr lang="en-US" altLang="ja-JP" sz="1400" dirty="0" smtClean="0">
              <a:solidFill>
                <a:srgbClr val="0070C0"/>
              </a:solidFill>
            </a:endParaRPr>
          </a:p>
          <a:p>
            <a:r>
              <a:rPr lang="ja-JP" altLang="en-US" sz="1400" dirty="0" smtClean="0">
                <a:solidFill>
                  <a:srgbClr val="0070C0"/>
                </a:solidFill>
              </a:rPr>
              <a:t>固定値オフセット</a:t>
            </a:r>
            <a:r>
              <a:rPr lang="en-US" altLang="ja-JP" sz="1400" dirty="0" smtClean="0">
                <a:solidFill>
                  <a:srgbClr val="0070C0"/>
                </a:solidFill>
              </a:rPr>
              <a:t>,</a:t>
            </a:r>
          </a:p>
          <a:p>
            <a:r>
              <a:rPr lang="ja-JP" altLang="en-US" sz="1400" dirty="0" smtClean="0">
                <a:solidFill>
                  <a:srgbClr val="0070C0"/>
                </a:solidFill>
              </a:rPr>
              <a:t>回転で定義</a:t>
            </a:r>
            <a:endParaRPr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1492" y="4551327"/>
            <a:ext cx="1550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0070C0"/>
                </a:solidFill>
              </a:rPr>
              <a:t>機器座標系</a:t>
            </a:r>
            <a:endParaRPr lang="en-US" altLang="ja-JP" sz="1400" b="1" dirty="0" smtClean="0">
              <a:solidFill>
                <a:srgbClr val="0070C0"/>
              </a:solidFill>
            </a:endParaRPr>
          </a:p>
          <a:p>
            <a:r>
              <a:rPr lang="ja-JP" altLang="en-US" sz="1400" dirty="0" smtClean="0">
                <a:solidFill>
                  <a:srgbClr val="0070C0"/>
                </a:solidFill>
              </a:rPr>
              <a:t>ある座標系からの</a:t>
            </a:r>
            <a:endParaRPr lang="en-US" altLang="ja-JP" sz="1400" dirty="0" smtClean="0">
              <a:solidFill>
                <a:srgbClr val="0070C0"/>
              </a:solidFill>
            </a:endParaRPr>
          </a:p>
          <a:p>
            <a:r>
              <a:rPr lang="ja-JP" altLang="en-US" sz="1400" dirty="0" smtClean="0">
                <a:solidFill>
                  <a:srgbClr val="0070C0"/>
                </a:solidFill>
              </a:rPr>
              <a:t>固定値オフセット</a:t>
            </a:r>
            <a:r>
              <a:rPr lang="en-US" altLang="ja-JP" sz="1400" dirty="0" smtClean="0">
                <a:solidFill>
                  <a:srgbClr val="0070C0"/>
                </a:solidFill>
              </a:rPr>
              <a:t>,</a:t>
            </a:r>
          </a:p>
          <a:p>
            <a:r>
              <a:rPr lang="ja-JP" altLang="en-US" sz="1400" dirty="0" smtClean="0">
                <a:solidFill>
                  <a:srgbClr val="0070C0"/>
                </a:solidFill>
              </a:rPr>
              <a:t>回転で定義</a:t>
            </a:r>
            <a:endParaRPr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061272" y="1915038"/>
            <a:ext cx="2510064" cy="676369"/>
          </a:xfrm>
          <a:prstGeom prst="round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rgbClr val="FFFFFF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53564" y="591662"/>
            <a:ext cx="4119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</a:rPr>
              <a:t>SPICE</a:t>
            </a:r>
            <a:r>
              <a:rPr lang="ja-JP" altLang="en-US" dirty="0" smtClean="0">
                <a:solidFill>
                  <a:srgbClr val="000000"/>
                </a:solidFill>
              </a:rPr>
              <a:t>では</a:t>
            </a:r>
            <a:r>
              <a:rPr lang="en-US" altLang="ja-JP" b="1" dirty="0" smtClean="0">
                <a:solidFill>
                  <a:srgbClr val="000000"/>
                </a:solidFill>
              </a:rPr>
              <a:t>FK</a:t>
            </a:r>
            <a:r>
              <a:rPr lang="ja-JP" altLang="en-US" dirty="0" err="1" smtClean="0">
                <a:solidFill>
                  <a:srgbClr val="000000"/>
                </a:solidFill>
              </a:rPr>
              <a:t>。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r>
              <a:rPr lang="ja-JP" altLang="en-US" dirty="0" smtClean="0">
                <a:solidFill>
                  <a:srgbClr val="000000"/>
                </a:solidFill>
              </a:rPr>
              <a:t>詳しくは</a:t>
            </a:r>
            <a:r>
              <a:rPr lang="en-US" altLang="ja-JP" dirty="0" smtClean="0">
                <a:solidFill>
                  <a:srgbClr val="000000"/>
                </a:solidFill>
              </a:rPr>
              <a:t>required reading</a:t>
            </a:r>
            <a:r>
              <a:rPr lang="ja-JP" altLang="en-US" dirty="0" smtClean="0">
                <a:solidFill>
                  <a:srgbClr val="000000"/>
                </a:solidFill>
              </a:rPr>
              <a:t>の</a:t>
            </a:r>
            <a:r>
              <a:rPr lang="en-US" altLang="ja-JP" dirty="0" smtClean="0">
                <a:solidFill>
                  <a:srgbClr val="000000"/>
                </a:solidFill>
              </a:rPr>
              <a:t>frame</a:t>
            </a:r>
            <a:r>
              <a:rPr lang="ja-JP" altLang="en-US" dirty="0" smtClean="0">
                <a:solidFill>
                  <a:srgbClr val="000000"/>
                </a:solidFill>
              </a:rPr>
              <a:t>を参照</a:t>
            </a:r>
            <a:endParaRPr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7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春分点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:vernal equinox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61" y="2017713"/>
            <a:ext cx="7481454" cy="4114800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14240" y="638706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北半球の冬、春、夏、秋はどこでしょう？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48600" y="6123940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(Wikipedia)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51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春分点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vernal </a:t>
            </a:r>
            <a:r>
              <a:rPr lang="en-US" altLang="ja-JP" dirty="0"/>
              <a:t>equinox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75109"/>
            <a:ext cx="6418639" cy="4982891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1300" y="1977072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春分点は、黄道が赤道を南から北に横切る</a:t>
            </a:r>
            <a:r>
              <a:rPr kumimoji="1" lang="ja-JP" altLang="en-US" u="sng" dirty="0" smtClean="0"/>
              <a:t>昇交点</a:t>
            </a:r>
            <a:r>
              <a:rPr kumimoji="1" lang="ja-JP" altLang="en-US" dirty="0" smtClean="0"/>
              <a:t>。つまり</a:t>
            </a:r>
            <a:r>
              <a:rPr kumimoji="1" lang="ja-JP" altLang="en-US" u="sng" dirty="0" smtClean="0"/>
              <a:t>北半球が夏に向かう</a:t>
            </a:r>
            <a:r>
              <a:rPr kumimoji="1" lang="ja-JP" altLang="en-US" dirty="0" smtClean="0"/>
              <a:t>点。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17" y="179017"/>
            <a:ext cx="3249983" cy="324998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311901" y="3530600"/>
            <a:ext cx="24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星座の中での春分点の位置</a:t>
            </a:r>
            <a:endParaRPr kumimoji="1" lang="ja-JP" altLang="en-US" dirty="0"/>
          </a:p>
        </p:txBody>
      </p:sp>
      <p:sp>
        <p:nvSpPr>
          <p:cNvPr id="9" name="円/楕円 8"/>
          <p:cNvSpPr/>
          <p:nvPr/>
        </p:nvSpPr>
        <p:spPr>
          <a:xfrm>
            <a:off x="7848600" y="2501900"/>
            <a:ext cx="26670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64400" y="6390640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(Wikipedia)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989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春分点は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動く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37DBFB-282F-49D5-8EFC-AF38D9CEDEF0}" type="slidenum">
              <a:rPr lang="ja-JP" altLang="en-US" smtClean="0"/>
              <a:pPr>
                <a:defRPr/>
              </a:pPr>
              <a:t>29</a:t>
            </a:fld>
            <a:endParaRPr lang="en-US" altLang="ja-JP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2257425"/>
            <a:ext cx="84677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3860450" y="4988238"/>
            <a:ext cx="26757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時刻</a:t>
            </a:r>
            <a:r>
              <a:rPr lang="en-US" altLang="ja-JP" dirty="0" smtClean="0"/>
              <a:t>1</a:t>
            </a:r>
            <a:r>
              <a:rPr lang="ja-JP" altLang="en-US" dirty="0" smtClean="0"/>
              <a:t>における </a:t>
            </a:r>
            <a:r>
              <a:rPr lang="en-US" altLang="ja-JP" dirty="0" smtClean="0"/>
              <a:t>(2</a:t>
            </a:r>
            <a:r>
              <a:rPr lang="ja-JP" altLang="en-US" dirty="0" smtClean="0"/>
              <a:t>も同様）</a:t>
            </a:r>
            <a:endParaRPr kumimoji="1" lang="en-US" altLang="ja-JP" dirty="0" smtClean="0"/>
          </a:p>
          <a:p>
            <a:r>
              <a:rPr kumimoji="1" lang="en-US" altLang="ja-JP" dirty="0" smtClean="0"/>
              <a:t>X1   </a:t>
            </a:r>
            <a:r>
              <a:rPr kumimoji="1" lang="ja-JP" altLang="en-US" dirty="0" smtClean="0"/>
              <a:t>平均春分点</a:t>
            </a:r>
            <a:endParaRPr kumimoji="1" lang="en-US" altLang="ja-JP" dirty="0" smtClean="0"/>
          </a:p>
          <a:p>
            <a:r>
              <a:rPr lang="en-US" altLang="ja-JP" dirty="0" smtClean="0"/>
              <a:t>E1   </a:t>
            </a:r>
            <a:r>
              <a:rPr lang="ja-JP" altLang="en-US" dirty="0" smtClean="0"/>
              <a:t>黄道面</a:t>
            </a:r>
            <a:endParaRPr lang="en-US" altLang="ja-JP" dirty="0" smtClean="0"/>
          </a:p>
          <a:p>
            <a:r>
              <a:rPr kumimoji="1" lang="en-US" altLang="ja-JP" dirty="0" smtClean="0"/>
              <a:t>Q1   </a:t>
            </a:r>
            <a:r>
              <a:rPr kumimoji="1" lang="ja-JP" altLang="en-US" dirty="0" smtClean="0"/>
              <a:t>平均赤道面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8301" y="2057400"/>
            <a:ext cx="467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春分点は</a:t>
            </a:r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歳差</a:t>
            </a:r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(p)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によって黄道面上を年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50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秒角西に動き、</a:t>
            </a:r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章動</a:t>
            </a:r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(n)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によって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19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秒角の振幅で振動する。従って特定の座標系を決めるためには時刻を指定する必要がある。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9398" y="6192454"/>
            <a:ext cx="819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平均」は章動を考慮しないという意味。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章動を考慮する場合は「真」を付ける　（例：真春分点 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True-of-Date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31" y="0"/>
            <a:ext cx="2437469" cy="304310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913837" y="1107583"/>
            <a:ext cx="1255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smtClean="0"/>
              <a:t>p</a:t>
            </a:r>
            <a:r>
              <a:rPr kumimoji="1" lang="en-US" altLang="ja-JP" dirty="0" smtClean="0"/>
              <a:t>recession</a:t>
            </a:r>
          </a:p>
          <a:p>
            <a:r>
              <a:rPr lang="en-US" altLang="ja-JP" u="sng" dirty="0" smtClean="0"/>
              <a:t>n</a:t>
            </a:r>
            <a:r>
              <a:rPr lang="en-US" altLang="ja-JP" dirty="0" smtClean="0"/>
              <a:t>utation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186687" y="2707640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(Wikipedia)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23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A2D1A61A-2DF6-400D-8751-41DAFE53A1D9}" type="slidenum">
              <a:rPr kumimoji="0" lang="ja-JP" altLang="en-US" smtClean="0"/>
              <a:pPr eaLnBrk="1" hangingPunct="1"/>
              <a:t>3</a:t>
            </a:fld>
            <a:endParaRPr kumimoji="0" lang="en-US" altLang="ja-JP" smtClean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dirty="0" smtClean="0"/>
              <a:t>目標</a:t>
            </a:r>
            <a:r>
              <a:rPr lang="en-US" altLang="ja-JP" dirty="0" smtClean="0"/>
              <a:t>(1)</a:t>
            </a:r>
            <a:r>
              <a:rPr lang="ja-JP" altLang="en-US" dirty="0" smtClean="0"/>
              <a:t>について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Wingdings" charset="2"/>
              <a:buChar char="n"/>
              <a:defRPr/>
            </a:pPr>
            <a:r>
              <a:rPr lang="en-US" altLang="ja-JP" sz="2800" dirty="0" smtClean="0"/>
              <a:t>SPICE</a:t>
            </a:r>
            <a:r>
              <a:rPr lang="ja-JP" altLang="en-US" sz="2800" dirty="0" smtClean="0"/>
              <a:t>の課題がある時に、自分で一通りの作業ができるようになること</a:t>
            </a:r>
            <a:endParaRPr lang="en-US" altLang="ja-JP" sz="2800" dirty="0" smtClean="0"/>
          </a:p>
          <a:p>
            <a:pPr lvl="1" eaLnBrk="1" hangingPunct="1">
              <a:buFont typeface="Wingdings" charset="2"/>
              <a:buChar char="n"/>
              <a:defRPr/>
            </a:pPr>
            <a:r>
              <a:rPr lang="ja-JP" altLang="en-US" sz="2400" dirty="0" smtClean="0"/>
              <a:t>データ（カーネル）を持ってくる</a:t>
            </a:r>
            <a:endParaRPr lang="en-US" altLang="ja-JP" sz="2400" dirty="0" smtClean="0"/>
          </a:p>
          <a:p>
            <a:pPr lvl="1" eaLnBrk="1" hangingPunct="1">
              <a:buFont typeface="Wingdings" charset="2"/>
              <a:buChar char="n"/>
              <a:defRPr/>
            </a:pPr>
            <a:r>
              <a:rPr lang="ja-JP" altLang="en-US" sz="2400" dirty="0" smtClean="0"/>
              <a:t>バイナリファイルのカーネルの</a:t>
            </a:r>
            <a:r>
              <a:rPr lang="ja-JP" altLang="en-US" sz="2400" dirty="0"/>
              <a:t>中身を調べる</a:t>
            </a:r>
            <a:endParaRPr lang="en-US" altLang="ja-JP" sz="2400" dirty="0"/>
          </a:p>
          <a:p>
            <a:pPr lvl="1" eaLnBrk="1" hangingPunct="1">
              <a:buFont typeface="Wingdings" charset="2"/>
              <a:buChar char="n"/>
              <a:defRPr/>
            </a:pPr>
            <a:r>
              <a:rPr lang="ja-JP" altLang="en-US" sz="2400" dirty="0" smtClean="0"/>
              <a:t>使うサブルーチンを見つけ、引数を与える</a:t>
            </a:r>
            <a:endParaRPr lang="en-US" altLang="ja-JP" sz="2400" dirty="0" smtClean="0"/>
          </a:p>
          <a:p>
            <a:pPr eaLnBrk="1" hangingPunct="1">
              <a:buFont typeface="Wingdings" charset="2"/>
              <a:buChar char="n"/>
              <a:defRPr/>
            </a:pPr>
            <a:r>
              <a:rPr lang="ja-JP" altLang="en-US" sz="2800" dirty="0" smtClean="0"/>
              <a:t>そのために</a:t>
            </a:r>
            <a:endParaRPr lang="en-US" altLang="ja-JP" sz="2800" dirty="0" smtClean="0"/>
          </a:p>
          <a:p>
            <a:pPr lvl="1" eaLnBrk="1" hangingPunct="1">
              <a:buFont typeface="Wingdings" charset="2"/>
              <a:buChar char="n"/>
              <a:defRPr/>
            </a:pPr>
            <a:r>
              <a:rPr lang="en-US" altLang="ja-JP" sz="2400" dirty="0" smtClean="0"/>
              <a:t>SPICE</a:t>
            </a:r>
            <a:r>
              <a:rPr lang="ja-JP" altLang="en-US" sz="2400" dirty="0" smtClean="0"/>
              <a:t>の簡単な復習</a:t>
            </a:r>
            <a:endParaRPr lang="en-US" altLang="ja-JP" sz="2400" dirty="0" smtClean="0"/>
          </a:p>
          <a:p>
            <a:pPr lvl="1" eaLnBrk="1" hangingPunct="1">
              <a:buFont typeface="Wingdings" charset="2"/>
              <a:buChar char="n"/>
              <a:defRPr/>
            </a:pPr>
            <a:r>
              <a:rPr lang="ja-JP" altLang="en-US" sz="2400" dirty="0" smtClean="0"/>
              <a:t>マニュアル</a:t>
            </a:r>
            <a:r>
              <a:rPr lang="ja-JP" altLang="en-US" sz="2400" dirty="0"/>
              <a:t>文書</a:t>
            </a:r>
            <a:r>
              <a:rPr lang="ja-JP" altLang="en-US" sz="2400" dirty="0" smtClean="0"/>
              <a:t>の</a:t>
            </a:r>
            <a:r>
              <a:rPr lang="ja-JP" altLang="en-US" sz="2400" dirty="0" smtClean="0"/>
              <a:t>説明</a:t>
            </a:r>
            <a:endParaRPr lang="en-US" altLang="ja-JP" sz="2400" dirty="0" smtClean="0"/>
          </a:p>
          <a:p>
            <a:pPr lvl="1" eaLnBrk="1" hangingPunct="1">
              <a:buFont typeface="Wingdings" charset="2"/>
              <a:buChar char="n"/>
              <a:defRPr/>
            </a:pPr>
            <a:r>
              <a:rPr lang="ja-JP" altLang="en-US" sz="2400" dirty="0" smtClean="0"/>
              <a:t>ユーティリティーの説明</a:t>
            </a:r>
            <a:endParaRPr lang="en-US" altLang="ja-JP" sz="2400" dirty="0" smtClean="0"/>
          </a:p>
          <a:p>
            <a:pPr lvl="1" eaLnBrk="1" hangingPunct="1">
              <a:buFont typeface="Wingdings" charset="2"/>
              <a:buChar char="n"/>
              <a:defRPr/>
            </a:pPr>
            <a:r>
              <a:rPr lang="ja-JP" altLang="en-US" sz="2400" dirty="0" smtClean="0"/>
              <a:t>理解度テストと課題（４問、後半）各自</a:t>
            </a:r>
            <a:endParaRPr lang="en-US" altLang="ja-JP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参考：“北極星”の遷移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0989B1-35B3-4A78-BA4B-01069F28A037}" type="slidenum">
              <a:rPr lang="ja-JP" altLang="en-US" smtClean="0"/>
              <a:pPr>
                <a:defRPr/>
              </a:pPr>
              <a:t>30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40" y="1833880"/>
            <a:ext cx="5024120" cy="50241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64400" y="6390640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(Wikipedia)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16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042150" y="6252958"/>
            <a:ext cx="1905000" cy="457200"/>
          </a:xfrm>
        </p:spPr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1350963" y="214313"/>
            <a:ext cx="7793037" cy="1462087"/>
          </a:xfrm>
        </p:spPr>
        <p:txBody>
          <a:bodyPr/>
          <a:lstStyle/>
          <a:p>
            <a:r>
              <a:rPr lang="en-US" altLang="ja-JP" dirty="0" smtClean="0"/>
              <a:t>Inertial J2000</a:t>
            </a:r>
            <a:endParaRPr kumimoji="1" lang="ja-JP" altLang="en-US" dirty="0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185603" y="2863990"/>
            <a:ext cx="4464050" cy="504825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969703" y="2863990"/>
            <a:ext cx="504825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4041140" y="2576653"/>
            <a:ext cx="360363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5233353" y="3410090"/>
            <a:ext cx="2393950" cy="103188"/>
          </a:xfrm>
          <a:custGeom>
            <a:avLst/>
            <a:gdLst>
              <a:gd name="T0" fmla="*/ 0 w 1508"/>
              <a:gd name="T1" fmla="*/ 2147483647 h 65"/>
              <a:gd name="T2" fmla="*/ 2147483647 w 1508"/>
              <a:gd name="T3" fmla="*/ 2147483647 h 65"/>
              <a:gd name="T4" fmla="*/ 2147483647 w 1508"/>
              <a:gd name="T5" fmla="*/ 0 h 65"/>
              <a:gd name="T6" fmla="*/ 0 60000 65536"/>
              <a:gd name="T7" fmla="*/ 0 60000 65536"/>
              <a:gd name="T8" fmla="*/ 0 60000 65536"/>
              <a:gd name="T9" fmla="*/ 0 w 1508"/>
              <a:gd name="T10" fmla="*/ 0 h 65"/>
              <a:gd name="T11" fmla="*/ 1508 w 1508"/>
              <a:gd name="T12" fmla="*/ 65 h 6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08" h="65">
                <a:moveTo>
                  <a:pt x="0" y="9"/>
                </a:moveTo>
                <a:cubicBezTo>
                  <a:pt x="131" y="18"/>
                  <a:pt x="526" y="65"/>
                  <a:pt x="777" y="64"/>
                </a:cubicBezTo>
                <a:cubicBezTo>
                  <a:pt x="1028" y="63"/>
                  <a:pt x="1356" y="13"/>
                  <a:pt x="150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969703" y="228772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２３．４度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6274753" y="2937015"/>
            <a:ext cx="358775" cy="358775"/>
          </a:xfrm>
          <a:prstGeom prst="su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3983990" y="3037028"/>
            <a:ext cx="455613" cy="1968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322003" y="2576653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赤道</a:t>
            </a: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3753803" y="2937015"/>
            <a:ext cx="144462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4185603" y="2171840"/>
            <a:ext cx="0" cy="1052513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841365" y="2576653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（北半球の春）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4472940" y="3017978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夏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7693978" y="3157678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黄道</a:t>
            </a:r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801053" y="2144852"/>
            <a:ext cx="2089150" cy="20891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Oval 20"/>
          <p:cNvSpPr>
            <a:spLocks noChangeArrowheads="1"/>
          </p:cNvSpPr>
          <p:nvPr/>
        </p:nvSpPr>
        <p:spPr bwMode="auto">
          <a:xfrm>
            <a:off x="801053" y="3008453"/>
            <a:ext cx="2089150" cy="320675"/>
          </a:xfrm>
          <a:prstGeom prst="ellipse">
            <a:avLst/>
          </a:prstGeom>
          <a:noFill/>
          <a:ln w="9525" cap="rnd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Oval 21"/>
          <p:cNvSpPr>
            <a:spLocks noChangeArrowheads="1"/>
          </p:cNvSpPr>
          <p:nvPr/>
        </p:nvSpPr>
        <p:spPr bwMode="auto">
          <a:xfrm rot="-1800000">
            <a:off x="801053" y="3008453"/>
            <a:ext cx="2089150" cy="320675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1880553" y="2287728"/>
            <a:ext cx="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855028" y="2505215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天の北極</a:t>
            </a:r>
          </a:p>
        </p:txBody>
      </p:sp>
      <p:sp>
        <p:nvSpPr>
          <p:cNvPr id="23" name="Oval 24"/>
          <p:cNvSpPr>
            <a:spLocks noChangeArrowheads="1"/>
          </p:cNvSpPr>
          <p:nvPr/>
        </p:nvSpPr>
        <p:spPr bwMode="auto">
          <a:xfrm>
            <a:off x="1882140" y="3297378"/>
            <a:ext cx="71438" cy="71437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1574165" y="3297378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春分点</a:t>
            </a:r>
          </a:p>
        </p:txBody>
      </p:sp>
      <p:sp>
        <p:nvSpPr>
          <p:cNvPr id="25" name="AutoShape 26"/>
          <p:cNvSpPr>
            <a:spLocks noChangeArrowheads="1"/>
          </p:cNvSpPr>
          <p:nvPr/>
        </p:nvSpPr>
        <p:spPr bwMode="auto">
          <a:xfrm>
            <a:off x="2601278" y="2505215"/>
            <a:ext cx="358775" cy="358775"/>
          </a:xfrm>
          <a:prstGeom prst="su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V="1">
            <a:off x="2385378" y="2937015"/>
            <a:ext cx="2889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H="1">
            <a:off x="1232853" y="3081478"/>
            <a:ext cx="28733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AutoShape 29"/>
          <p:cNvSpPr>
            <a:spLocks noChangeArrowheads="1"/>
          </p:cNvSpPr>
          <p:nvPr/>
        </p:nvSpPr>
        <p:spPr bwMode="auto">
          <a:xfrm>
            <a:off x="3177540" y="3008453"/>
            <a:ext cx="503238" cy="358775"/>
          </a:xfrm>
          <a:prstGeom prst="leftArrow">
            <a:avLst>
              <a:gd name="adj1" fmla="val 50000"/>
              <a:gd name="adj2" fmla="val 350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5593715" y="3649803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実際の空間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2652078" y="365615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天球での表現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6562090" y="3224353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秋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8060690" y="3008453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冬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53170" y="4444809"/>
            <a:ext cx="42213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2000/1/1.5TDB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平均春分点をＸ軸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天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の北極をＺ軸とする座標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系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＝赤道座標　（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SPICE 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では</a:t>
            </a:r>
            <a:r>
              <a:rPr lang="en-US" altLang="ja-JP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J2000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EME2000(Earth Mean equator and equinox of J2000)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ともいう。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・天体の位置を（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α</a:t>
            </a:r>
            <a:r>
              <a:rPr lang="ja-JP" altLang="en-US" dirty="0" err="1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δ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）で表す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α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＝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right ascension (</a:t>
            </a:r>
            <a:r>
              <a:rPr lang="en-US" altLang="ja-JP" dirty="0" err="1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r.a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赤経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δ= declination (</a:t>
            </a:r>
            <a:r>
              <a:rPr lang="en-US" altLang="ja-JP" dirty="0" err="1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dec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赤緯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572000" y="4742934"/>
            <a:ext cx="470513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・同じ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X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軸で、黄道面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を基準とするものは　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＝黄道座標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(SPICE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では</a:t>
            </a:r>
            <a:r>
              <a:rPr lang="en-US" altLang="ja-JP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ECLIPJ2000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・天体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位置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λ</a:t>
            </a:r>
            <a:r>
              <a:rPr lang="ja-JP" altLang="en-US" dirty="0" err="1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β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表す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λ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ecliptic longitude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黄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経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β=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ecliptic latitude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黄緯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036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32</a:t>
            </a:fld>
            <a:endParaRPr lang="en-US" altLang="ja-JP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757238"/>
            <a:ext cx="71247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6825803" y="626489"/>
            <a:ext cx="18598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tutorial 21 </a:t>
            </a:r>
            <a:r>
              <a:rPr kumimoji="1" lang="en-US" altLang="ja-JP" dirty="0" err="1" smtClean="0"/>
              <a:t>fk</a:t>
            </a:r>
            <a:r>
              <a:rPr kumimoji="1" lang="ja-JP" altLang="en-US" dirty="0" smtClean="0"/>
              <a:t>より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953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33</a:t>
            </a:fld>
            <a:endParaRPr lang="en-US" altLang="ja-JP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757238"/>
            <a:ext cx="71247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26533" y="6119282"/>
            <a:ext cx="7898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使う座標系によって、必要なカーネルが異なる。惑星固定座標を使う場合は</a:t>
            </a:r>
            <a:r>
              <a:rPr kumimoji="1" lang="en-US" altLang="ja-JP" dirty="0" smtClean="0"/>
              <a:t>PCK</a:t>
            </a:r>
            <a:r>
              <a:rPr kumimoji="1" lang="ja-JP" altLang="en-US" dirty="0" smtClean="0"/>
              <a:t>が必要。探査機固定座標では</a:t>
            </a:r>
            <a:r>
              <a:rPr kumimoji="1" lang="en-US" altLang="ja-JP" dirty="0" smtClean="0"/>
              <a:t>CK</a:t>
            </a:r>
            <a:r>
              <a:rPr kumimoji="1" lang="ja-JP" altLang="en-US" dirty="0" smtClean="0"/>
              <a:t>も必要。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400800" y="613610"/>
            <a:ext cx="18598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tutorial 21 </a:t>
            </a:r>
            <a:r>
              <a:rPr kumimoji="1" lang="en-US" altLang="ja-JP" dirty="0" err="1" smtClean="0"/>
              <a:t>fk</a:t>
            </a:r>
            <a:r>
              <a:rPr kumimoji="1" lang="ja-JP" altLang="en-US" dirty="0" smtClean="0"/>
              <a:t>より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96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時刻系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82688" y="2017712"/>
            <a:ext cx="7772400" cy="4637087"/>
          </a:xfrm>
        </p:spPr>
        <p:txBody>
          <a:bodyPr>
            <a:normAutofit fontScale="55000" lnSpcReduction="20000"/>
          </a:bodyPr>
          <a:lstStyle/>
          <a:p>
            <a:r>
              <a:rPr lang="ja-JP" altLang="en-US" dirty="0" smtClean="0"/>
              <a:t>太陽系重心での時刻</a:t>
            </a:r>
            <a:r>
              <a:rPr lang="en-US" altLang="ja-JP" dirty="0" smtClean="0"/>
              <a:t>TDB (Temps </a:t>
            </a:r>
            <a:r>
              <a:rPr lang="en-US" altLang="ja-JP" dirty="0" err="1" smtClean="0"/>
              <a:t>Dynamique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Barycentrique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</a:t>
            </a:r>
            <a:r>
              <a:rPr lang="en-US" altLang="ja-JP" dirty="0" smtClean="0"/>
              <a:t>ephemeris </a:t>
            </a:r>
            <a:r>
              <a:rPr lang="en-US" altLang="ja-JP" dirty="0" smtClean="0"/>
              <a:t>time (</a:t>
            </a:r>
            <a:r>
              <a:rPr lang="en-US" altLang="ja-JP" dirty="0" smtClean="0"/>
              <a:t>ET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暦表</a:t>
            </a:r>
            <a:r>
              <a:rPr lang="ja-JP" altLang="en-US" dirty="0"/>
              <a:t>時</a:t>
            </a:r>
            <a:r>
              <a:rPr lang="en-US" altLang="ja-JP" dirty="0" smtClean="0"/>
              <a:t>)</a:t>
            </a:r>
            <a:r>
              <a:rPr lang="ja-JP" altLang="en-US" dirty="0" smtClean="0"/>
              <a:t>として</a:t>
            </a:r>
            <a:r>
              <a:rPr lang="ja-JP" altLang="en-US" dirty="0" smtClean="0"/>
              <a:t>使う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時刻は場所ごとに異なるため</a:t>
            </a:r>
            <a:endParaRPr lang="en-US" altLang="ja-JP" dirty="0" smtClean="0"/>
          </a:p>
          <a:p>
            <a:r>
              <a:rPr lang="en-US" altLang="ja-JP" dirty="0" smtClean="0"/>
              <a:t>SPICE</a:t>
            </a:r>
            <a:r>
              <a:rPr lang="ja-JP" altLang="en-US" dirty="0" smtClean="0"/>
              <a:t>内部では</a:t>
            </a:r>
            <a:r>
              <a:rPr lang="en-US" altLang="ja-JP" dirty="0" smtClean="0"/>
              <a:t>ET</a:t>
            </a:r>
            <a:r>
              <a:rPr lang="ja-JP" altLang="en-US" dirty="0" smtClean="0"/>
              <a:t>が基準。一方で、私たちが普通に使うのは協定世界時</a:t>
            </a:r>
            <a:r>
              <a:rPr lang="en-US" altLang="ja-JP" dirty="0" smtClean="0"/>
              <a:t>UTC</a:t>
            </a:r>
            <a:r>
              <a:rPr lang="ja-JP" altLang="en-US" dirty="0" smtClean="0"/>
              <a:t>なので、変換が必要。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うる</a:t>
            </a:r>
            <a:r>
              <a:rPr lang="ja-JP" altLang="en-US" dirty="0" err="1"/>
              <a:t>う</a:t>
            </a:r>
            <a:r>
              <a:rPr lang="ja-JP" altLang="en-US" dirty="0"/>
              <a:t>秒が入ると</a:t>
            </a:r>
            <a:r>
              <a:rPr lang="en-US" altLang="ja-JP" dirty="0"/>
              <a:t>UTC</a:t>
            </a:r>
            <a:r>
              <a:rPr lang="ja-JP" altLang="en-US" dirty="0"/>
              <a:t>と</a:t>
            </a:r>
            <a:r>
              <a:rPr lang="en-US" altLang="ja-JP" dirty="0"/>
              <a:t>ET</a:t>
            </a:r>
            <a:r>
              <a:rPr lang="ja-JP" altLang="en-US" dirty="0"/>
              <a:t>の差が</a:t>
            </a:r>
            <a:r>
              <a:rPr lang="ja-JP" altLang="en-US" dirty="0" smtClean="0"/>
              <a:t>変化する</a:t>
            </a:r>
            <a:endParaRPr lang="en-US" altLang="ja-JP" dirty="0"/>
          </a:p>
          <a:p>
            <a:r>
              <a:rPr lang="en-US" altLang="ja-JP" dirty="0"/>
              <a:t>ET</a:t>
            </a:r>
            <a:r>
              <a:rPr lang="ja-JP" altLang="en-US" dirty="0"/>
              <a:t>と</a:t>
            </a:r>
            <a:r>
              <a:rPr lang="en-US" altLang="ja-JP" dirty="0"/>
              <a:t>UTC</a:t>
            </a:r>
            <a:r>
              <a:rPr lang="ja-JP" altLang="en-US" dirty="0"/>
              <a:t>の変換のため</a:t>
            </a:r>
            <a:r>
              <a:rPr lang="en-US" altLang="ja-JP" b="1" dirty="0"/>
              <a:t>LSK </a:t>
            </a:r>
            <a:r>
              <a:rPr lang="en-US" altLang="ja-JP" dirty="0"/>
              <a:t>(leap second kernel)</a:t>
            </a:r>
            <a:r>
              <a:rPr lang="ja-JP" altLang="en-US" dirty="0"/>
              <a:t>を読み込む</a:t>
            </a:r>
            <a:endParaRPr lang="en-US" altLang="ja-JP" dirty="0"/>
          </a:p>
          <a:p>
            <a:pPr lvl="1"/>
            <a:r>
              <a:rPr lang="ja-JP" altLang="en-US" dirty="0"/>
              <a:t>ファイルは</a:t>
            </a:r>
            <a:r>
              <a:rPr lang="en-US" altLang="ja-JP" dirty="0" err="1"/>
              <a:t>naif</a:t>
            </a:r>
            <a:r>
              <a:rPr lang="ja-JP" altLang="en-US" dirty="0"/>
              <a:t>が提供。現在は</a:t>
            </a:r>
            <a:r>
              <a:rPr lang="en-US" altLang="ja-JP" dirty="0">
                <a:solidFill>
                  <a:srgbClr val="FF0000"/>
                </a:solidFill>
              </a:rPr>
              <a:t>naif0012.tls</a:t>
            </a:r>
          </a:p>
          <a:p>
            <a:pPr lvl="1"/>
            <a:r>
              <a:rPr lang="ja-JP" altLang="en-US" dirty="0"/>
              <a:t>うる</a:t>
            </a:r>
            <a:r>
              <a:rPr lang="ja-JP" altLang="en-US" dirty="0" err="1"/>
              <a:t>う</a:t>
            </a:r>
            <a:r>
              <a:rPr lang="ja-JP" altLang="en-US" dirty="0"/>
              <a:t>秒が入るとファイル名が変わる。次は多分</a:t>
            </a:r>
            <a:r>
              <a:rPr lang="en-US" altLang="ja-JP" dirty="0"/>
              <a:t>naif0013.tls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2017/1/1</a:t>
            </a:r>
            <a:r>
              <a:rPr lang="ja-JP" altLang="en-US" dirty="0"/>
              <a:t>以降は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ET ~ UTC + 69.184 + (small term)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時刻のループを</a:t>
            </a:r>
            <a:r>
              <a:rPr lang="en-US" altLang="ja-JP" dirty="0" smtClean="0"/>
              <a:t>et</a:t>
            </a:r>
            <a:r>
              <a:rPr lang="ja-JP" altLang="en-US" dirty="0" smtClean="0"/>
              <a:t>で組むと、秒の小数点以下第</a:t>
            </a:r>
            <a:r>
              <a:rPr lang="en-US" altLang="ja-JP" dirty="0" smtClean="0"/>
              <a:t>3</a:t>
            </a:r>
            <a:r>
              <a:rPr lang="ja-JP" altLang="en-US" dirty="0" smtClean="0"/>
              <a:t>位くらいから</a:t>
            </a:r>
            <a:r>
              <a:rPr lang="en-US" altLang="ja-JP" dirty="0" smtClean="0"/>
              <a:t>UTC</a:t>
            </a:r>
            <a:r>
              <a:rPr lang="ja-JP" altLang="en-US" dirty="0" smtClean="0"/>
              <a:t>に端数が出てくることがあるがエラーではない</a:t>
            </a:r>
            <a:endParaRPr lang="en-US" altLang="ja-JP" dirty="0" smtClean="0"/>
          </a:p>
          <a:p>
            <a:r>
              <a:rPr lang="ja-JP" altLang="en-US" dirty="0" smtClean="0"/>
              <a:t>参考</a:t>
            </a:r>
            <a:r>
              <a:rPr lang="ja-JP" altLang="en-US" dirty="0"/>
              <a:t>→</a:t>
            </a:r>
            <a:r>
              <a:rPr lang="en-US" altLang="ja-JP" dirty="0" smtClean="0"/>
              <a:t>Tutorial </a:t>
            </a:r>
            <a:r>
              <a:rPr lang="en-US" altLang="ja-JP" dirty="0"/>
              <a:t>4 “concepts</a:t>
            </a:r>
            <a:r>
              <a:rPr lang="en-US" altLang="ja-JP" dirty="0" smtClean="0"/>
              <a:t>”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ja-JP">
              <a:solidFill>
                <a:srgbClr val="00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37" y="129396"/>
            <a:ext cx="2116346" cy="158726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134252" y="1408879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FFFFFF"/>
                </a:solidFill>
              </a:rPr>
              <a:t>@</a:t>
            </a:r>
            <a:r>
              <a:rPr lang="en-US" altLang="ja-JP" sz="1400" dirty="0" err="1" smtClean="0">
                <a:solidFill>
                  <a:srgbClr val="FFFFFF"/>
                </a:solidFill>
              </a:rPr>
              <a:t>otsubo_seminar</a:t>
            </a:r>
            <a:endParaRPr lang="ja-JP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85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（参考）さまざまな時刻系</a:t>
            </a:r>
            <a:endParaRPr lang="ja-JP" altLang="en-US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311740"/>
              </p:ext>
            </p:extLst>
          </p:nvPr>
        </p:nvGraphicFramePr>
        <p:xfrm>
          <a:off x="0" y="1814513"/>
          <a:ext cx="9143999" cy="458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191"/>
                <a:gridCol w="3615764"/>
                <a:gridCol w="2076823"/>
                <a:gridCol w="2706221"/>
              </a:tblGrid>
              <a:tr h="370900"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記号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英語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日本語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若干説明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</a:tr>
              <a:tr h="456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 smtClean="0">
                          <a:solidFill>
                            <a:srgbClr val="FF0000"/>
                          </a:solidFill>
                        </a:rPr>
                        <a:t>ET</a:t>
                      </a:r>
                      <a:endParaRPr kumimoji="1" lang="ja-JP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 smtClean="0"/>
                        <a:t>Ephemeris Time</a:t>
                      </a:r>
                      <a:endParaRPr kumimoji="1" lang="ja-JP" altLang="en-US" sz="1800" dirty="0" smtClean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暦表時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SPICE</a:t>
                      </a:r>
                      <a:r>
                        <a:rPr kumimoji="1" lang="ja-JP" altLang="en-US" sz="1800" dirty="0" smtClean="0"/>
                        <a:t>では</a:t>
                      </a:r>
                      <a:r>
                        <a:rPr kumimoji="1" lang="en-US" altLang="ja-JP" sz="1800" dirty="0" smtClean="0"/>
                        <a:t>TDB</a:t>
                      </a:r>
                      <a:r>
                        <a:rPr kumimoji="1" lang="ja-JP" altLang="en-US" sz="1800" dirty="0" smtClean="0"/>
                        <a:t>と同義</a:t>
                      </a:r>
                      <a:endParaRPr kumimoji="1" lang="en-US" altLang="ja-JP" sz="1800" dirty="0" smtClean="0"/>
                    </a:p>
                  </a:txBody>
                  <a:tcPr marT="45727" marB="45727"/>
                </a:tc>
              </a:tr>
              <a:tr h="370900"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TDT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altLang="ja-JP" sz="1800" dirty="0" smtClean="0"/>
                        <a:t>Terrestrial Dynamical Time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地球力学時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地球での力学時</a:t>
                      </a:r>
                      <a:endParaRPr kumimoji="1" lang="en-US" altLang="ja-JP" sz="1800" dirty="0" smtClean="0"/>
                    </a:p>
                    <a:p>
                      <a:r>
                        <a:rPr kumimoji="1" lang="en-US" altLang="ja-JP" sz="1800" dirty="0" smtClean="0"/>
                        <a:t>TDT=TAI+32.184[s</a:t>
                      </a:r>
                      <a:r>
                        <a:rPr kumimoji="1" lang="en-US" altLang="ja-JP" sz="1800" dirty="0"/>
                        <a:t>]</a:t>
                      </a:r>
                      <a:endParaRPr kumimoji="1" lang="en-US" altLang="ja-JP" sz="1800" dirty="0" smtClean="0"/>
                    </a:p>
                  </a:txBody>
                  <a:tcPr marT="45727" marB="45727"/>
                </a:tc>
              </a:tr>
              <a:tr h="370900"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TDB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Barycentric</a:t>
                      </a:r>
                      <a:r>
                        <a:rPr kumimoji="1" lang="en-US" altLang="ja-JP" sz="1800" dirty="0" smtClean="0"/>
                        <a:t> Dynamical Time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太陽系力学時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太陽系重心での力学時</a:t>
                      </a:r>
                      <a:endParaRPr kumimoji="1" lang="en-US" altLang="ja-JP" sz="1800" dirty="0" smtClean="0"/>
                    </a:p>
                    <a:p>
                      <a:r>
                        <a:rPr kumimoji="1" lang="en-US" altLang="ja-JP" sz="1800" dirty="0" smtClean="0"/>
                        <a:t>TBD=TDT+0.001657sin(M+0.01671sin(M))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</a:tr>
              <a:tr h="640183">
                <a:tc>
                  <a:txBody>
                    <a:bodyPr/>
                    <a:lstStyle/>
                    <a:p>
                      <a:r>
                        <a:rPr kumimoji="1" lang="en-US" altLang="ja-JP" sz="1800" dirty="0" smtClean="0">
                          <a:solidFill>
                            <a:srgbClr val="FF0000"/>
                          </a:solidFill>
                        </a:rPr>
                        <a:t>UTC</a:t>
                      </a:r>
                      <a:endParaRPr kumimoji="1" lang="ja-JP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Coordinated</a:t>
                      </a:r>
                      <a:r>
                        <a:rPr kumimoji="1" lang="en-US" altLang="ja-JP" sz="1800" baseline="0" dirty="0" smtClean="0"/>
                        <a:t> Universal Time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協定世界時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うる</a:t>
                      </a:r>
                      <a:r>
                        <a:rPr kumimoji="1" lang="ja-JP" altLang="en-US" sz="1800" dirty="0" err="1" smtClean="0"/>
                        <a:t>う</a:t>
                      </a:r>
                      <a:r>
                        <a:rPr kumimoji="1" lang="ja-JP" altLang="en-US" sz="1800" dirty="0" smtClean="0"/>
                        <a:t>秒を入れて</a:t>
                      </a:r>
                      <a:r>
                        <a:rPr kumimoji="1" lang="en-US" altLang="ja-JP" sz="1800" dirty="0" smtClean="0"/>
                        <a:t>UT1</a:t>
                      </a:r>
                      <a:r>
                        <a:rPr kumimoji="1" lang="ja-JP" altLang="en-US" sz="1800" dirty="0" smtClean="0"/>
                        <a:t>との差</a:t>
                      </a:r>
                      <a:r>
                        <a:rPr kumimoji="1" lang="en-US" altLang="ja-JP" sz="1800" dirty="0" smtClean="0"/>
                        <a:t>0.9</a:t>
                      </a:r>
                      <a:r>
                        <a:rPr kumimoji="1" lang="ja-JP" altLang="en-US" sz="1800" dirty="0" smtClean="0"/>
                        <a:t>秒以内に調整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</a:tr>
              <a:tr h="370900"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UT1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Universal Time 1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地球自転で決まる観測値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</a:tr>
              <a:tr h="1188910"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TAI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International Atomic Time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国際原子時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原子時計の加重平均値。</a:t>
                      </a:r>
                      <a:r>
                        <a:rPr kumimoji="1" lang="en-US" altLang="ja-JP" sz="1800" u="sng" dirty="0" smtClean="0"/>
                        <a:t>2017/7/1</a:t>
                      </a:r>
                      <a:r>
                        <a:rPr kumimoji="1" lang="ja-JP" altLang="en-US" sz="1800" u="sng" dirty="0" smtClean="0"/>
                        <a:t>以降は</a:t>
                      </a:r>
                      <a:endParaRPr kumimoji="1" lang="en-US" altLang="ja-JP" sz="1800" u="sng" dirty="0" smtClean="0"/>
                    </a:p>
                    <a:p>
                      <a:r>
                        <a:rPr kumimoji="1" lang="en-US" altLang="ja-JP" sz="1800" dirty="0" smtClean="0"/>
                        <a:t>TAI-UTC=37</a:t>
                      </a:r>
                    </a:p>
                    <a:p>
                      <a:r>
                        <a:rPr kumimoji="1" lang="ja-JP" altLang="en-US" sz="1800" dirty="0" smtClean="0"/>
                        <a:t>うる</a:t>
                      </a:r>
                      <a:r>
                        <a:rPr kumimoji="1" lang="ja-JP" altLang="en-US" sz="1800" dirty="0" err="1" smtClean="0"/>
                        <a:t>う</a:t>
                      </a:r>
                      <a:r>
                        <a:rPr kumimoji="1" lang="ja-JP" altLang="en-US" sz="1800" dirty="0" smtClean="0"/>
                        <a:t>秒追加で値が変化</a:t>
                      </a:r>
                      <a:endParaRPr kumimoji="1" lang="ja-JP" altLang="en-US" sz="1800" dirty="0"/>
                    </a:p>
                  </a:txBody>
                  <a:tcPr marT="45727" marB="45727"/>
                </a:tc>
              </a:tr>
            </a:tbl>
          </a:graphicData>
        </a:graphic>
      </p:graphicFrame>
      <p:sp>
        <p:nvSpPr>
          <p:cNvPr id="2974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B035FE93-6393-4127-9695-486B8CDEE4B9}" type="slidenum">
              <a:rPr kumimoji="0" lang="ja-JP" altLang="en-US" smtClean="0">
                <a:solidFill>
                  <a:srgbClr val="000000"/>
                </a:solidFill>
              </a:rPr>
              <a:pPr eaLnBrk="1" hangingPunct="1"/>
              <a:t>35</a:t>
            </a:fld>
            <a:endParaRPr kumimoji="0" lang="en-US" altLang="ja-JP" smtClean="0">
              <a:solidFill>
                <a:srgbClr val="000000"/>
              </a:solidFill>
            </a:endParaRPr>
          </a:p>
        </p:txBody>
      </p:sp>
      <p:sp>
        <p:nvSpPr>
          <p:cNvPr id="29743" name="テキスト ボックス 9"/>
          <p:cNvSpPr txBox="1">
            <a:spLocks noChangeArrowheads="1"/>
          </p:cNvSpPr>
          <p:nvPr/>
        </p:nvSpPr>
        <p:spPr bwMode="auto">
          <a:xfrm>
            <a:off x="2857500" y="6442075"/>
            <a:ext cx="3903120" cy="36933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dirty="0" smtClean="0"/>
              <a:t>ET   ~ </a:t>
            </a:r>
            <a:r>
              <a:rPr lang="en-US" altLang="ja-JP" dirty="0"/>
              <a:t>UTC + </a:t>
            </a:r>
            <a:r>
              <a:rPr lang="en-US" altLang="ja-JP" dirty="0" smtClean="0"/>
              <a:t>69.184 + (small term)</a:t>
            </a:r>
            <a:endParaRPr lang="ja-JP" altLang="en-US" dirty="0"/>
          </a:p>
        </p:txBody>
      </p:sp>
      <p:sp>
        <p:nvSpPr>
          <p:cNvPr id="29744" name="正方形/長方形 11"/>
          <p:cNvSpPr>
            <a:spLocks noChangeArrowheads="1"/>
          </p:cNvSpPr>
          <p:nvPr/>
        </p:nvSpPr>
        <p:spPr bwMode="auto">
          <a:xfrm>
            <a:off x="171450" y="6445250"/>
            <a:ext cx="2651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b="1" dirty="0"/>
              <a:t>結局、</a:t>
            </a:r>
            <a:r>
              <a:rPr lang="en-US" altLang="ja-JP" b="1" dirty="0" smtClean="0"/>
              <a:t>2017/7/1</a:t>
            </a:r>
            <a:r>
              <a:rPr lang="ja-JP" altLang="en-US" b="1" dirty="0"/>
              <a:t>以降は</a:t>
            </a:r>
          </a:p>
        </p:txBody>
      </p:sp>
      <p:sp>
        <p:nvSpPr>
          <p:cNvPr id="29745" name="テキスト ボックス 12"/>
          <p:cNvSpPr txBox="1">
            <a:spLocks noChangeArrowheads="1"/>
          </p:cNvSpPr>
          <p:nvPr/>
        </p:nvSpPr>
        <p:spPr bwMode="auto">
          <a:xfrm>
            <a:off x="3835400" y="189247"/>
            <a:ext cx="46324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いろいろあるが、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ET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UTC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は理解しておく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探査機の</a:t>
            </a:r>
            <a:r>
              <a:rPr kumimoji="1" lang="ja-JP" altLang="en-US" dirty="0" smtClean="0"/>
              <a:t>時刻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ja-JP" altLang="en-US" dirty="0" smtClean="0"/>
              <a:t>探査機上で</a:t>
            </a:r>
            <a:r>
              <a:rPr lang="ja-JP" altLang="en-US" dirty="0" smtClean="0"/>
              <a:t>時刻を測るには水晶振動子を使う</a:t>
            </a:r>
            <a:endParaRPr kumimoji="1" lang="en-US" altLang="ja-JP" dirty="0" smtClean="0"/>
          </a:p>
          <a:p>
            <a:r>
              <a:rPr lang="en-US" altLang="ja-JP" dirty="0"/>
              <a:t>SPICE</a:t>
            </a:r>
            <a:r>
              <a:rPr lang="ja-JP" altLang="en-US" dirty="0"/>
              <a:t>では</a:t>
            </a:r>
            <a:r>
              <a:rPr lang="en-US" altLang="ja-JP" b="1" dirty="0"/>
              <a:t>SCLK</a:t>
            </a:r>
            <a:r>
              <a:rPr lang="ja-JP" altLang="en-US" dirty="0"/>
              <a:t>（</a:t>
            </a:r>
            <a:r>
              <a:rPr lang="en-US" altLang="ja-JP" dirty="0"/>
              <a:t>spacecraft clock kernel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en-US" altLang="ja-JP" dirty="0" smtClean="0"/>
              <a:t>sce2s</a:t>
            </a:r>
            <a:r>
              <a:rPr lang="en-US" altLang="ja-JP" dirty="0"/>
              <a:t>()</a:t>
            </a:r>
            <a:r>
              <a:rPr lang="ja-JP" altLang="en-US" dirty="0" err="1"/>
              <a:t>、</a:t>
            </a:r>
            <a:r>
              <a:rPr lang="en-US" altLang="ja-JP" dirty="0"/>
              <a:t>scs2e()</a:t>
            </a:r>
            <a:r>
              <a:rPr lang="ja-JP" altLang="en-US" dirty="0"/>
              <a:t>等で</a:t>
            </a:r>
            <a:r>
              <a:rPr lang="en-US" altLang="ja-JP" dirty="0"/>
              <a:t>ET</a:t>
            </a:r>
            <a:r>
              <a:rPr lang="ja-JP" altLang="en-US" dirty="0"/>
              <a:t>と探査機</a:t>
            </a:r>
            <a:r>
              <a:rPr lang="ja-JP" altLang="en-US" dirty="0" smtClean="0"/>
              <a:t>時刻</a:t>
            </a:r>
            <a:r>
              <a:rPr lang="ja-JP" altLang="en-US" dirty="0"/>
              <a:t>を</a:t>
            </a:r>
            <a:r>
              <a:rPr lang="ja-JP" altLang="en-US" dirty="0" smtClean="0"/>
              <a:t>変換</a:t>
            </a:r>
            <a:endParaRPr lang="ja-JP" altLang="en-US" dirty="0"/>
          </a:p>
          <a:p>
            <a:endParaRPr lang="en-US" altLang="ja-JP" dirty="0" smtClean="0"/>
          </a:p>
          <a:p>
            <a:r>
              <a:rPr lang="ja-JP" altLang="en-US" dirty="0" smtClean="0"/>
              <a:t>日本の科学衛星では</a:t>
            </a:r>
            <a:r>
              <a:rPr lang="en-US" altLang="ja-JP" dirty="0" smtClean="0"/>
              <a:t>TI(time index)</a:t>
            </a:r>
            <a:r>
              <a:rPr lang="ja-JP" altLang="en-US" dirty="0" smtClean="0"/>
              <a:t>と呼ぶことが多い</a:t>
            </a:r>
            <a:endParaRPr lang="en-US" altLang="ja-JP" dirty="0" smtClean="0"/>
          </a:p>
          <a:p>
            <a:r>
              <a:rPr lang="en-US" altLang="ja-JP" dirty="0" smtClean="0"/>
              <a:t>TI</a:t>
            </a:r>
            <a:r>
              <a:rPr lang="ja-JP" altLang="en-US" dirty="0" smtClean="0"/>
              <a:t>と</a:t>
            </a:r>
            <a:r>
              <a:rPr lang="en-US" altLang="ja-JP" dirty="0" smtClean="0"/>
              <a:t>UTC</a:t>
            </a:r>
            <a:r>
              <a:rPr lang="ja-JP" altLang="en-US" dirty="0" smtClean="0"/>
              <a:t>をひも付するために「時刻校正用パケット」を探査機から定期的にダウンリンクし、地上で時刻校正テーブルが作成される</a:t>
            </a:r>
            <a:endParaRPr lang="en-US" altLang="ja-JP" dirty="0" smtClean="0"/>
          </a:p>
          <a:p>
            <a:r>
              <a:rPr lang="ja-JP" altLang="en-US" dirty="0"/>
              <a:t>時刻</a:t>
            </a:r>
            <a:r>
              <a:rPr lang="ja-JP" altLang="en-US" dirty="0" smtClean="0"/>
              <a:t>校正テーブルから</a:t>
            </a:r>
            <a:r>
              <a:rPr lang="en-US" altLang="ja-JP" dirty="0" smtClean="0"/>
              <a:t>SPICE SCLK</a:t>
            </a:r>
            <a:r>
              <a:rPr lang="ja-JP" altLang="en-US" dirty="0" smtClean="0"/>
              <a:t>カーネルが</a:t>
            </a:r>
            <a:r>
              <a:rPr lang="ja-JP" altLang="en-US" dirty="0" smtClean="0"/>
              <a:t>作られる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27839-3A7D-46F1-B92D-B811C25B0BE2}" type="slidenum">
              <a:rPr lang="ja-JP" altLang="en-US" smtClean="0"/>
              <a:pPr>
                <a:defRPr/>
              </a:pPr>
              <a:t>36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6591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</a:t>
            </a:r>
            <a:r>
              <a:rPr lang="ja-JP" altLang="en-US" dirty="0" err="1" smtClean="0"/>
              <a:t>．</a:t>
            </a:r>
            <a:r>
              <a:rPr lang="en-US" altLang="ja-JP" dirty="0" smtClean="0"/>
              <a:t>SPICE</a:t>
            </a:r>
            <a:r>
              <a:rPr lang="ja-JP" altLang="en-US" dirty="0" smtClean="0"/>
              <a:t>のマニュアル</a:t>
            </a:r>
          </a:p>
        </p:txBody>
      </p:sp>
      <p:sp>
        <p:nvSpPr>
          <p:cNvPr id="32771" name="サブタイトル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どこに何があるかを確認</a:t>
            </a:r>
          </a:p>
        </p:txBody>
      </p:sp>
      <p:sp>
        <p:nvSpPr>
          <p:cNvPr id="32772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FA3CEAA3-1496-4568-AB51-5AC7F3423B21}" type="slidenum">
              <a:rPr kumimoji="0" lang="ja-JP" altLang="en-US" smtClean="0">
                <a:solidFill>
                  <a:schemeClr val="bg2"/>
                </a:solidFill>
              </a:rPr>
              <a:pPr eaLnBrk="1" hangingPunct="1"/>
              <a:t>37</a:t>
            </a:fld>
            <a:endParaRPr kumimoji="0" lang="en-US" altLang="ja-JP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080" y="1877627"/>
            <a:ext cx="4647358" cy="4902444"/>
          </a:xfrm>
          <a:prstGeom prst="rect">
            <a:avLst/>
          </a:prstGeom>
        </p:spPr>
      </p:pic>
      <p:sp>
        <p:nvSpPr>
          <p:cNvPr id="3379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チュートリアル</a:t>
            </a:r>
          </a:p>
        </p:txBody>
      </p:sp>
      <p:sp>
        <p:nvSpPr>
          <p:cNvPr id="3379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1FF100E5-4FAD-4048-B4FF-9A85DFCFC53C}" type="slidenum">
              <a:rPr kumimoji="0" lang="ja-JP" altLang="en-US" smtClean="0"/>
              <a:pPr eaLnBrk="1" hangingPunct="1"/>
              <a:t>38</a:t>
            </a:fld>
            <a:endParaRPr kumimoji="0" lang="en-US" altLang="ja-JP" smtClean="0"/>
          </a:p>
        </p:txBody>
      </p:sp>
      <p:sp>
        <p:nvSpPr>
          <p:cNvPr id="6" name="円/楕円 5"/>
          <p:cNvSpPr/>
          <p:nvPr/>
        </p:nvSpPr>
        <p:spPr>
          <a:xfrm>
            <a:off x="2340466" y="4109922"/>
            <a:ext cx="568325" cy="130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" name="右矢印 6"/>
          <p:cNvSpPr/>
          <p:nvPr/>
        </p:nvSpPr>
        <p:spPr>
          <a:xfrm>
            <a:off x="1902229" y="4062210"/>
            <a:ext cx="352425" cy="296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3799" name="テキスト ボックス 7"/>
          <p:cNvSpPr txBox="1">
            <a:spLocks noChangeArrowheads="1"/>
          </p:cNvSpPr>
          <p:nvPr/>
        </p:nvSpPr>
        <p:spPr bwMode="auto">
          <a:xfrm>
            <a:off x="1581150" y="5789613"/>
            <a:ext cx="5543550" cy="646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/>
              <a:t>・</a:t>
            </a:r>
            <a:r>
              <a:rPr lang="en-US" altLang="ja-JP" dirty="0"/>
              <a:t>JPL/NAIF</a:t>
            </a:r>
            <a:r>
              <a:rPr lang="ja-JP" altLang="en-US" dirty="0"/>
              <a:t>の講座でも使われる資料が掲載されている。</a:t>
            </a:r>
            <a:endParaRPr lang="en-US" altLang="ja-JP" dirty="0"/>
          </a:p>
          <a:p>
            <a:pPr eaLnBrk="1" hangingPunct="1"/>
            <a:r>
              <a:rPr lang="ja-JP" altLang="en-US" dirty="0"/>
              <a:t>・時々更新されている。</a:t>
            </a:r>
            <a:endParaRPr lang="en-US" altLang="ja-JP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58" y="1193575"/>
            <a:ext cx="8717008" cy="7565307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1150938" y="-84224"/>
            <a:ext cx="7793037" cy="1462087"/>
          </a:xfrm>
        </p:spPr>
        <p:txBody>
          <a:bodyPr/>
          <a:lstStyle/>
          <a:p>
            <a:r>
              <a:rPr kumimoji="1" lang="ja-JP" altLang="en-US" dirty="0" smtClean="0"/>
              <a:t>ドキュメント　トップページ</a:t>
            </a:r>
            <a:endParaRPr kumimoji="1" lang="ja-JP" altLang="en-US" dirty="0"/>
          </a:p>
        </p:txBody>
      </p:sp>
      <p:sp>
        <p:nvSpPr>
          <p:cNvPr id="36866" name="スライド番号プレースホル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AEFB1101-2DF2-462E-BE6E-70F8C6517399}" type="slidenum">
              <a:rPr kumimoji="0" lang="ja-JP" altLang="en-US" smtClean="0"/>
              <a:pPr eaLnBrk="1" hangingPunct="1"/>
              <a:t>39</a:t>
            </a:fld>
            <a:endParaRPr kumimoji="0" lang="en-US" altLang="ja-JP" smtClean="0"/>
          </a:p>
        </p:txBody>
      </p:sp>
      <p:sp>
        <p:nvSpPr>
          <p:cNvPr id="36868" name="テキスト ボックス 3"/>
          <p:cNvSpPr txBox="1">
            <a:spLocks noChangeArrowheads="1"/>
          </p:cNvSpPr>
          <p:nvPr/>
        </p:nvSpPr>
        <p:spPr bwMode="auto">
          <a:xfrm>
            <a:off x="7597549" y="3886440"/>
            <a:ext cx="16553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/>
              <a:t>←“</a:t>
            </a:r>
            <a:r>
              <a:rPr lang="ja-JP" altLang="en-US" dirty="0" smtClean="0"/>
              <a:t>逆引き</a:t>
            </a:r>
            <a:endParaRPr lang="en-US" altLang="ja-JP" dirty="0" smtClean="0"/>
          </a:p>
          <a:p>
            <a:pPr eaLnBrk="1" hangingPunct="1"/>
            <a:r>
              <a:rPr lang="ja-JP" altLang="en-US" dirty="0"/>
              <a:t>　</a:t>
            </a:r>
            <a:r>
              <a:rPr lang="ja-JP" altLang="en-US" dirty="0" smtClean="0"/>
              <a:t>　　”</a:t>
            </a:r>
            <a:r>
              <a:rPr lang="en-US" altLang="ja-JP" dirty="0"/>
              <a:t>index</a:t>
            </a:r>
            <a:endParaRPr lang="ja-JP" altLang="en-US" dirty="0"/>
          </a:p>
        </p:txBody>
      </p:sp>
      <p:sp>
        <p:nvSpPr>
          <p:cNvPr id="36869" name="テキスト ボックス 4"/>
          <p:cNvSpPr txBox="1">
            <a:spLocks noChangeArrowheads="1"/>
          </p:cNvSpPr>
          <p:nvPr/>
        </p:nvSpPr>
        <p:spPr bwMode="auto">
          <a:xfrm>
            <a:off x="7197725" y="3538776"/>
            <a:ext cx="171072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/>
              <a:t>←</a:t>
            </a:r>
            <a:r>
              <a:rPr lang="ja-JP" altLang="en-US" dirty="0" smtClean="0"/>
              <a:t>サブルーチン</a:t>
            </a:r>
            <a:endParaRPr lang="en-US" altLang="ja-JP" dirty="0"/>
          </a:p>
        </p:txBody>
      </p:sp>
      <p:sp>
        <p:nvSpPr>
          <p:cNvPr id="36870" name="テキスト ボックス 5"/>
          <p:cNvSpPr txBox="1">
            <a:spLocks noChangeArrowheads="1"/>
          </p:cNvSpPr>
          <p:nvPr/>
        </p:nvSpPr>
        <p:spPr bwMode="auto">
          <a:xfrm>
            <a:off x="6477680" y="3180455"/>
            <a:ext cx="1712912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/>
              <a:t>←よく使うコード</a:t>
            </a:r>
          </a:p>
        </p:txBody>
      </p:sp>
      <p:sp>
        <p:nvSpPr>
          <p:cNvPr id="36871" name="テキスト ボックス 6"/>
          <p:cNvSpPr txBox="1">
            <a:spLocks noChangeArrowheads="1"/>
          </p:cNvSpPr>
          <p:nvPr/>
        </p:nvSpPr>
        <p:spPr bwMode="auto">
          <a:xfrm>
            <a:off x="7086600" y="4466055"/>
            <a:ext cx="1778000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/>
              <a:t>←必要な読み物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228492" y="1652953"/>
            <a:ext cx="381226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SPICE home &gt; Documentation &gt; C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317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資料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ja-JP" altLang="en-US" dirty="0" smtClean="0"/>
              <a:t>①</a:t>
            </a:r>
            <a:r>
              <a:rPr lang="ja-JP" altLang="en-US" dirty="0"/>
              <a:t>講義用</a:t>
            </a:r>
            <a:r>
              <a:rPr lang="en-US" altLang="ja-JP" dirty="0"/>
              <a:t>PPTX</a:t>
            </a:r>
            <a:r>
              <a:rPr lang="ja-JP" altLang="en-US" dirty="0" smtClean="0"/>
              <a:t>ファイル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②</a:t>
            </a:r>
            <a:r>
              <a:rPr lang="ja-JP" altLang="en-US" dirty="0"/>
              <a:t>理解度</a:t>
            </a:r>
            <a:r>
              <a:rPr lang="ja-JP" altLang="en-US" dirty="0" smtClean="0"/>
              <a:t>テスト </a:t>
            </a:r>
            <a:r>
              <a:rPr lang="ja-JP" altLang="en-US" dirty="0" smtClean="0"/>
              <a:t>←平田先生に提出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③</a:t>
            </a:r>
            <a:r>
              <a:rPr lang="en-US" altLang="ja-JP" dirty="0" err="1" smtClean="0"/>
              <a:t>zipfiles</a:t>
            </a:r>
            <a:r>
              <a:rPr lang="en-US" altLang="ja-JP" dirty="0" smtClean="0"/>
              <a:t>    </a:t>
            </a:r>
            <a:r>
              <a:rPr lang="ja-JP" altLang="en-US" dirty="0" smtClean="0"/>
              <a:t>←演習に必要なファイル</a:t>
            </a:r>
            <a:endParaRPr lang="en-US" altLang="ja-JP" dirty="0" smtClean="0"/>
          </a:p>
          <a:p>
            <a:pPr>
              <a:defRPr/>
            </a:pPr>
            <a:endParaRPr lang="en-US" altLang="ja-JP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4</a:t>
            </a:fld>
            <a:endParaRPr lang="en-US" altLang="ja-JP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required reading </a:t>
            </a:r>
            <a:r>
              <a:rPr kumimoji="1" lang="ja-JP" altLang="en-US" dirty="0" smtClean="0"/>
              <a:t>トップページ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37DBFB-282F-49D5-8EFC-AF38D9CEDEF0}" type="slidenum">
              <a:rPr lang="ja-JP" altLang="en-US" smtClean="0"/>
              <a:pPr>
                <a:defRPr/>
              </a:pPr>
              <a:t>40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1970360"/>
            <a:ext cx="6355631" cy="4755292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426068" y="5474371"/>
            <a:ext cx="568325" cy="1854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" name="右矢印 5"/>
          <p:cNvSpPr/>
          <p:nvPr/>
        </p:nvSpPr>
        <p:spPr>
          <a:xfrm>
            <a:off x="939707" y="5433810"/>
            <a:ext cx="352425" cy="296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4740443"/>
            <a:ext cx="162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例えば座標系の記載はこれ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07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SPICE API reference guide</a:t>
            </a:r>
            <a:endParaRPr kumimoji="1" lang="ja-JP" altLang="en-US" dirty="0"/>
          </a:p>
        </p:txBody>
      </p:sp>
      <p:sp>
        <p:nvSpPr>
          <p:cNvPr id="37890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3B68A35C-72AB-42E4-B82E-9AC0D72ED7CE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41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7891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3" y="1755775"/>
            <a:ext cx="8870950" cy="608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7"/>
          <p:cNvSpPr txBox="1">
            <a:spLocks noChangeArrowheads="1"/>
          </p:cNvSpPr>
          <p:nvPr/>
        </p:nvSpPr>
        <p:spPr bwMode="auto">
          <a:xfrm>
            <a:off x="2331699" y="1572588"/>
            <a:ext cx="561730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・関数名を指定して参照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・関数名がわからない場合は“逆引き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index”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から探す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457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9" y="0"/>
            <a:ext cx="6132770" cy="6858000"/>
          </a:xfrm>
          <a:prstGeom prst="rect">
            <a:avLst/>
          </a:prstGeom>
        </p:spPr>
      </p:pic>
      <p:sp>
        <p:nvSpPr>
          <p:cNvPr id="38914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37A742AE-D133-43CE-85F8-8BD0C9B1D3CC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42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699417" y="1401338"/>
            <a:ext cx="3765884" cy="1022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srgbClr val="FFFF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2"/>
          <p:cNvSpPr txBox="1">
            <a:spLocks noChangeArrowheads="1"/>
          </p:cNvSpPr>
          <p:nvPr/>
        </p:nvSpPr>
        <p:spPr bwMode="auto">
          <a:xfrm>
            <a:off x="4572000" y="4268698"/>
            <a:ext cx="410881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例：</a:t>
            </a:r>
            <a:r>
              <a:rPr lang="en-US" altLang="ja-JP" dirty="0" err="1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bodvrd_c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をクリックした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ところ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・引数の型が分かる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主要な引数については後で説明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715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843F71B5-9E3F-4680-B8A6-2DDE3C906393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43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9940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384175"/>
            <a:ext cx="8870950" cy="608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テキスト ボックス 2"/>
          <p:cNvSpPr txBox="1">
            <a:spLocks noChangeArrowheads="1"/>
          </p:cNvSpPr>
          <p:nvPr/>
        </p:nvSpPr>
        <p:spPr bwMode="auto">
          <a:xfrm>
            <a:off x="3147596" y="4009908"/>
            <a:ext cx="57246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【</a:t>
            </a:r>
            <a:r>
              <a:rPr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超重要</a:t>
            </a:r>
            <a:r>
              <a:rPr lang="en-US" altLang="ja-JP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】</a:t>
            </a:r>
            <a:r>
              <a:rPr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下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繰ると例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が載って</a:t>
            </a:r>
            <a:r>
              <a:rPr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いる。</a:t>
            </a:r>
            <a:endParaRPr lang="en-US" altLang="ja-JP" sz="2400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コピペして利用可能</a:t>
            </a:r>
            <a:endParaRPr lang="ja-JP" altLang="en-US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51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古いサブルーチンに注意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サブルーチンのマニュアルの要旨部分に</a:t>
            </a:r>
            <a:r>
              <a:rPr lang="en-US" altLang="ja-JP" dirty="0" smtClean="0"/>
              <a:t>”</a:t>
            </a:r>
            <a:r>
              <a:rPr lang="en-US" altLang="ja-JP" dirty="0" smtClean="0">
                <a:solidFill>
                  <a:srgbClr val="FF0000"/>
                </a:solidFill>
              </a:rPr>
              <a:t>Deprecated:</a:t>
            </a:r>
            <a:r>
              <a:rPr lang="en-US" altLang="ja-JP" dirty="0" smtClean="0"/>
              <a:t>”(</a:t>
            </a:r>
            <a:r>
              <a:rPr lang="ja-JP" altLang="en-US" dirty="0" smtClean="0"/>
              <a:t>廃止予定）と書いてある場合は古いルーチンなので、新しいものを使う事。新しいものも同じ箇所に書いてある。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例</a:t>
            </a:r>
            <a:r>
              <a:rPr lang="en-US" altLang="ja-JP" dirty="0" smtClean="0"/>
              <a:t>:</a:t>
            </a:r>
            <a:r>
              <a:rPr lang="ja-JP" altLang="en-US" dirty="0" smtClean="0"/>
              <a:t>　</a:t>
            </a:r>
            <a:r>
              <a:rPr lang="en-US" altLang="ja-JP" dirty="0" err="1" smtClean="0"/>
              <a:t>bodvar_c</a:t>
            </a:r>
            <a:r>
              <a:rPr lang="en-US" altLang="ja-JP" dirty="0" smtClean="0"/>
              <a:t>()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ja-JP" dirty="0"/>
              <a:t> </a:t>
            </a:r>
            <a:r>
              <a:rPr lang="en-US" altLang="ja-JP" dirty="0" smtClean="0"/>
              <a:t>         -&gt; </a:t>
            </a:r>
            <a:r>
              <a:rPr lang="en-US" altLang="ja-JP" dirty="0" err="1" smtClean="0"/>
              <a:t>bodvcd_c</a:t>
            </a:r>
            <a:r>
              <a:rPr lang="en-US" altLang="ja-JP" dirty="0" smtClean="0"/>
              <a:t>() &amp; </a:t>
            </a:r>
            <a:r>
              <a:rPr lang="en-US" altLang="ja-JP" dirty="0" err="1" smtClean="0"/>
              <a:t>bodvrd_c</a:t>
            </a:r>
            <a:r>
              <a:rPr lang="en-US" altLang="ja-JP" dirty="0" smtClean="0"/>
              <a:t>()</a:t>
            </a:r>
          </a:p>
          <a:p>
            <a:pPr>
              <a:defRPr/>
            </a:pPr>
            <a:r>
              <a:rPr lang="ja-JP" altLang="en-US" dirty="0" smtClean="0"/>
              <a:t>例： </a:t>
            </a:r>
            <a:r>
              <a:rPr lang="en-US" altLang="ja-JP" dirty="0" err="1" smtClean="0"/>
              <a:t>srfxpt_c</a:t>
            </a:r>
            <a:r>
              <a:rPr lang="en-US" altLang="ja-JP" dirty="0" smtClean="0"/>
              <a:t>() -&gt; </a:t>
            </a:r>
            <a:r>
              <a:rPr lang="en-US" altLang="ja-JP" dirty="0" err="1" smtClean="0"/>
              <a:t>sincpt_c</a:t>
            </a:r>
            <a:r>
              <a:rPr lang="en-US" altLang="ja-JP" dirty="0" smtClean="0"/>
              <a:t>()</a:t>
            </a:r>
            <a:endParaRPr lang="ja-JP" altLang="en-US" dirty="0"/>
          </a:p>
        </p:txBody>
      </p:sp>
      <p:sp>
        <p:nvSpPr>
          <p:cNvPr id="40964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87047FED-768A-4DD7-8AD6-E941CA9935D1}" type="slidenum">
              <a:rPr kumimoji="0" lang="ja-JP" altLang="en-US" smtClean="0"/>
              <a:pPr eaLnBrk="1" hangingPunct="1"/>
              <a:t>44</a:t>
            </a:fld>
            <a:endParaRPr kumimoji="0" lang="en-US" altLang="ja-JP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Generic kernels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45</a:t>
            </a:fld>
            <a:endParaRPr lang="en-US" altLang="ja-JP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17396" y="1489806"/>
            <a:ext cx="411843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SPICE home &gt; Data &gt; Generic Kernels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8" y="1881553"/>
            <a:ext cx="4902200" cy="5421475"/>
          </a:xfrm>
          <a:prstGeom prst="rect">
            <a:avLst/>
          </a:prstGeom>
        </p:spPr>
      </p:pic>
      <p:sp>
        <p:nvSpPr>
          <p:cNvPr id="10" name="円/楕円 9"/>
          <p:cNvSpPr/>
          <p:nvPr/>
        </p:nvSpPr>
        <p:spPr>
          <a:xfrm>
            <a:off x="346566" y="3652722"/>
            <a:ext cx="568325" cy="130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-40871" y="3566910"/>
            <a:ext cx="352425" cy="296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1443846" y="4262322"/>
            <a:ext cx="918354" cy="130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30" y="1982086"/>
            <a:ext cx="4503535" cy="7088123"/>
          </a:xfrm>
        </p:spPr>
      </p:pic>
    </p:spTree>
    <p:extLst>
      <p:ext uri="{BB962C8B-B14F-4D97-AF65-F5344CB8AC3E}">
        <p14:creationId xmlns:p14="http://schemas.microsoft.com/office/powerpoint/2010/main" val="7716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各種データ・ツール在処</a:t>
            </a:r>
            <a:endParaRPr kumimoji="1" lang="ja-JP" altLang="en-US" dirty="0"/>
          </a:p>
        </p:txBody>
      </p:sp>
      <p:sp>
        <p:nvSpPr>
          <p:cNvPr id="34818" name="スライド番号プレースホル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67A1B867-3323-4E6A-935A-D27C607A88EB}" type="slidenum">
              <a:rPr kumimoji="0" lang="ja-JP" altLang="en-US" smtClean="0"/>
              <a:pPr eaLnBrk="1" hangingPunct="1"/>
              <a:t>46</a:t>
            </a:fld>
            <a:endParaRPr kumimoji="0" lang="en-US" altLang="ja-JP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08" y="2186535"/>
            <a:ext cx="4038950" cy="4671465"/>
          </a:xfrm>
          <a:prstGeom prst="rect">
            <a:avLst/>
          </a:prstGeom>
        </p:spPr>
      </p:pic>
      <p:sp>
        <p:nvSpPr>
          <p:cNvPr id="34820" name="テキスト ボックス 3"/>
          <p:cNvSpPr txBox="1">
            <a:spLocks noChangeArrowheads="1"/>
          </p:cNvSpPr>
          <p:nvPr/>
        </p:nvSpPr>
        <p:spPr bwMode="auto">
          <a:xfrm flipH="1">
            <a:off x="4371473" y="2400300"/>
            <a:ext cx="4772527" cy="369332"/>
          </a:xfrm>
          <a:prstGeom prst="rect">
            <a:avLst/>
          </a:prstGeom>
          <a:noFill/>
          <a:ln w="38100" cmpd="dbl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dirty="0" smtClean="0"/>
              <a:t>http</a:t>
            </a:r>
            <a:r>
              <a:rPr lang="en-US" altLang="ja-JP" dirty="0"/>
              <a:t>://naif.jpl.nasa.gov/pub/naif</a:t>
            </a:r>
            <a:r>
              <a:rPr lang="en-US" altLang="ja-JP" dirty="0" smtClean="0"/>
              <a:t>/</a:t>
            </a:r>
            <a:endParaRPr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02410" y="1868853"/>
            <a:ext cx="542693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SPICE home &gt; Data &gt; Generic Kernels &gt; parent dir.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80" y="386502"/>
            <a:ext cx="4879803" cy="6471498"/>
          </a:xfrm>
          <a:prstGeom prst="rect">
            <a:avLst/>
          </a:prstGeom>
        </p:spPr>
      </p:pic>
      <p:sp>
        <p:nvSpPr>
          <p:cNvPr id="35842" name="スライド番号プレースホル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A5CA5D29-E099-451D-B8DA-235A9BFBD2F3}" type="slidenum">
              <a:rPr kumimoji="0" lang="ja-JP" altLang="en-US" smtClean="0"/>
              <a:pPr eaLnBrk="1" hangingPunct="1"/>
              <a:t>47</a:t>
            </a:fld>
            <a:endParaRPr kumimoji="0" lang="en-US" altLang="ja-JP" smtClean="0"/>
          </a:p>
        </p:txBody>
      </p:sp>
      <p:sp>
        <p:nvSpPr>
          <p:cNvPr id="35844" name="テキスト ボックス 5"/>
          <p:cNvSpPr txBox="1">
            <a:spLocks noChangeArrowheads="1"/>
          </p:cNvSpPr>
          <p:nvPr/>
        </p:nvSpPr>
        <p:spPr bwMode="auto">
          <a:xfrm>
            <a:off x="4126083" y="4772278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/>
              <a:t>←カーネル</a:t>
            </a:r>
          </a:p>
        </p:txBody>
      </p:sp>
      <p:sp>
        <p:nvSpPr>
          <p:cNvPr id="35845" name="テキスト ボックス 5"/>
          <p:cNvSpPr txBox="1">
            <a:spLocks noChangeArrowheads="1"/>
          </p:cNvSpPr>
          <p:nvPr/>
        </p:nvSpPr>
        <p:spPr bwMode="auto">
          <a:xfrm>
            <a:off x="4136611" y="6350920"/>
            <a:ext cx="1962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/>
              <a:t>←ユーティリティー</a:t>
            </a:r>
          </a:p>
        </p:txBody>
      </p:sp>
      <p:sp>
        <p:nvSpPr>
          <p:cNvPr id="35846" name="テキスト ボックス 5"/>
          <p:cNvSpPr txBox="1">
            <a:spLocks noChangeArrowheads="1"/>
          </p:cNvSpPr>
          <p:nvPr/>
        </p:nvSpPr>
        <p:spPr bwMode="auto">
          <a:xfrm>
            <a:off x="4177217" y="5776412"/>
            <a:ext cx="1606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/>
              <a:t>←ツールキット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4. </a:t>
            </a:r>
            <a:r>
              <a:rPr lang="ja-JP" altLang="en-US" dirty="0" smtClean="0"/>
              <a:t>関数で指定するパラメタ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48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4651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パラメタはマニュアルで分かる</a:t>
            </a:r>
          </a:p>
        </p:txBody>
      </p:sp>
      <p:sp>
        <p:nvSpPr>
          <p:cNvPr id="41987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C9298F4E-788D-4E5E-9488-5BDFE9D34A40}" type="slidenum">
              <a:rPr kumimoji="0" lang="ja-JP" altLang="en-US" smtClean="0"/>
              <a:pPr eaLnBrk="1" hangingPunct="1"/>
              <a:t>49</a:t>
            </a:fld>
            <a:endParaRPr kumimoji="0" lang="en-US" altLang="ja-JP" smtClean="0"/>
          </a:p>
        </p:txBody>
      </p:sp>
      <p:sp>
        <p:nvSpPr>
          <p:cNvPr id="41988" name="正方形/長方形 5"/>
          <p:cNvSpPr>
            <a:spLocks noChangeArrowheads="1"/>
          </p:cNvSpPr>
          <p:nvPr/>
        </p:nvSpPr>
        <p:spPr bwMode="auto">
          <a:xfrm>
            <a:off x="4524375" y="2678113"/>
            <a:ext cx="4572000" cy="230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>
                <a:latin typeface="Courier New" pitchFamily="49" charset="0"/>
                <a:cs typeface="Courier New" pitchFamily="49" charset="0"/>
              </a:rPr>
              <a:t>void spkezr_c (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ja-JP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ConstSpiceChar       * targ, SpiceDouble            et, ConstSpiceChar       * ref, ConstSpiceChar       * abcorr, ConstSpiceChar       * obs, </a:t>
            </a:r>
            <a:r>
              <a:rPr lang="en-US" altLang="ja-JP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SpiceDouble            starg[6], SpiceDouble          * lt</a:t>
            </a:r>
            <a:r>
              <a:rPr lang="en-US" altLang="ja-JP">
                <a:latin typeface="Courier New" pitchFamily="49" charset="0"/>
                <a:cs typeface="Courier New" pitchFamily="49" charset="0"/>
              </a:rPr>
              <a:t>)</a:t>
            </a:r>
            <a:endParaRPr lang="ja-JP" altLang="en-US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989" name="正方形/長方形 6"/>
          <p:cNvSpPr>
            <a:spLocks noChangeArrowheads="1"/>
          </p:cNvSpPr>
          <p:nvPr/>
        </p:nvSpPr>
        <p:spPr bwMode="auto">
          <a:xfrm>
            <a:off x="200025" y="2690813"/>
            <a:ext cx="4229100" cy="230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>
                <a:latin typeface="Courier New" pitchFamily="49" charset="0"/>
                <a:cs typeface="Courier New" pitchFamily="49" charset="0"/>
              </a:rPr>
              <a:t>spkezr_c (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ja-JP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“MARS”,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ja-JP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et,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ja-JP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”IAU_MARS”,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ja-JP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”LT+S”,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ja-JP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”EARTH”</a:t>
            </a:r>
            <a:r>
              <a:rPr lang="en-US" altLang="ja-JP">
                <a:latin typeface="Courier New" pitchFamily="49" charset="0"/>
                <a:cs typeface="Courier New" pitchFamily="49" charset="0"/>
              </a:rPr>
              <a:t>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ja-JP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state,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ja-JP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&amp;lt</a:t>
            </a:r>
            <a:r>
              <a:rPr lang="en-US" altLang="ja-JP">
                <a:latin typeface="Courier New" pitchFamily="49" charset="0"/>
                <a:cs typeface="Courier New" pitchFamily="49" charset="0"/>
              </a:rPr>
              <a:t>)</a:t>
            </a:r>
            <a:endParaRPr lang="ja-JP" altLang="en-US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990" name="テキスト ボックス 8"/>
          <p:cNvSpPr txBox="1">
            <a:spLocks noChangeArrowheads="1"/>
          </p:cNvSpPr>
          <p:nvPr/>
        </p:nvSpPr>
        <p:spPr bwMode="auto">
          <a:xfrm>
            <a:off x="760413" y="2317750"/>
            <a:ext cx="2117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/>
              <a:t>プログラム中での例</a:t>
            </a:r>
          </a:p>
        </p:txBody>
      </p:sp>
      <p:sp>
        <p:nvSpPr>
          <p:cNvPr id="41991" name="テキスト ボックス 9"/>
          <p:cNvSpPr txBox="1">
            <a:spLocks noChangeArrowheads="1"/>
          </p:cNvSpPr>
          <p:nvPr/>
        </p:nvSpPr>
        <p:spPr bwMode="auto">
          <a:xfrm>
            <a:off x="5486400" y="2286000"/>
            <a:ext cx="321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/>
              <a:t>文法（マニュアルに書いてある）</a:t>
            </a:r>
          </a:p>
        </p:txBody>
      </p:sp>
      <p:sp>
        <p:nvSpPr>
          <p:cNvPr id="41992" name="テキスト ボックス 15"/>
          <p:cNvSpPr txBox="1">
            <a:spLocks noChangeArrowheads="1"/>
          </p:cNvSpPr>
          <p:nvPr/>
        </p:nvSpPr>
        <p:spPr bwMode="auto">
          <a:xfrm>
            <a:off x="4546600" y="5032375"/>
            <a:ext cx="195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FF0000"/>
                </a:solidFill>
              </a:rPr>
              <a:t>赤：入力</a:t>
            </a:r>
            <a:r>
              <a:rPr lang="ja-JP" altLang="en-US" dirty="0"/>
              <a:t>、</a:t>
            </a:r>
            <a:r>
              <a:rPr lang="ja-JP" altLang="en-US" dirty="0">
                <a:solidFill>
                  <a:srgbClr val="0070C0"/>
                </a:solidFill>
              </a:rPr>
              <a:t>青：出力</a:t>
            </a:r>
          </a:p>
        </p:txBody>
      </p:sp>
      <p:sp>
        <p:nvSpPr>
          <p:cNvPr id="41993" name="正方形/長方形 8"/>
          <p:cNvSpPr>
            <a:spLocks noChangeArrowheads="1"/>
          </p:cNvSpPr>
          <p:nvPr/>
        </p:nvSpPr>
        <p:spPr bwMode="auto">
          <a:xfrm>
            <a:off x="361950" y="6148388"/>
            <a:ext cx="2503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/>
              <a:t>値の受け取りはアドレス</a:t>
            </a:r>
          </a:p>
        </p:txBody>
      </p:sp>
      <p:sp>
        <p:nvSpPr>
          <p:cNvPr id="10" name="フリーフォーム 9"/>
          <p:cNvSpPr/>
          <p:nvPr/>
        </p:nvSpPr>
        <p:spPr>
          <a:xfrm>
            <a:off x="239713" y="4830763"/>
            <a:ext cx="314325" cy="1524000"/>
          </a:xfrm>
          <a:custGeom>
            <a:avLst/>
            <a:gdLst>
              <a:gd name="connsiteX0" fmla="*/ 190714 w 314539"/>
              <a:gd name="connsiteY0" fmla="*/ 1524000 h 1524000"/>
              <a:gd name="connsiteX1" fmla="*/ 171664 w 314539"/>
              <a:gd name="connsiteY1" fmla="*/ 1495425 h 1524000"/>
              <a:gd name="connsiteX2" fmla="*/ 133564 w 314539"/>
              <a:gd name="connsiteY2" fmla="*/ 1476375 h 1524000"/>
              <a:gd name="connsiteX3" fmla="*/ 95464 w 314539"/>
              <a:gd name="connsiteY3" fmla="*/ 1400175 h 1524000"/>
              <a:gd name="connsiteX4" fmla="*/ 57364 w 314539"/>
              <a:gd name="connsiteY4" fmla="*/ 1295400 h 1524000"/>
              <a:gd name="connsiteX5" fmla="*/ 19264 w 314539"/>
              <a:gd name="connsiteY5" fmla="*/ 1228725 h 1524000"/>
              <a:gd name="connsiteX6" fmla="*/ 214 w 314539"/>
              <a:gd name="connsiteY6" fmla="*/ 1047750 h 1524000"/>
              <a:gd name="connsiteX7" fmla="*/ 19264 w 314539"/>
              <a:gd name="connsiteY7" fmla="*/ 676275 h 1524000"/>
              <a:gd name="connsiteX8" fmla="*/ 38314 w 314539"/>
              <a:gd name="connsiteY8" fmla="*/ 561975 h 1524000"/>
              <a:gd name="connsiteX9" fmla="*/ 66889 w 314539"/>
              <a:gd name="connsiteY9" fmla="*/ 419100 h 1524000"/>
              <a:gd name="connsiteX10" fmla="*/ 85939 w 314539"/>
              <a:gd name="connsiteY10" fmla="*/ 371475 h 1524000"/>
              <a:gd name="connsiteX11" fmla="*/ 95464 w 314539"/>
              <a:gd name="connsiteY11" fmla="*/ 342900 h 1524000"/>
              <a:gd name="connsiteX12" fmla="*/ 152614 w 314539"/>
              <a:gd name="connsiteY12" fmla="*/ 228600 h 1524000"/>
              <a:gd name="connsiteX13" fmla="*/ 190714 w 314539"/>
              <a:gd name="connsiteY13" fmla="*/ 161925 h 1524000"/>
              <a:gd name="connsiteX14" fmla="*/ 209764 w 314539"/>
              <a:gd name="connsiteY14" fmla="*/ 123825 h 1524000"/>
              <a:gd name="connsiteX15" fmla="*/ 238339 w 314539"/>
              <a:gd name="connsiteY15" fmla="*/ 104775 h 1524000"/>
              <a:gd name="connsiteX16" fmla="*/ 295489 w 314539"/>
              <a:gd name="connsiteY16" fmla="*/ 9525 h 1524000"/>
              <a:gd name="connsiteX17" fmla="*/ 314539 w 314539"/>
              <a:gd name="connsiteY17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39" h="1524000">
                <a:moveTo>
                  <a:pt x="190714" y="1524000"/>
                </a:moveTo>
                <a:cubicBezTo>
                  <a:pt x="184364" y="1514475"/>
                  <a:pt x="180458" y="1502754"/>
                  <a:pt x="171664" y="1495425"/>
                </a:cubicBezTo>
                <a:cubicBezTo>
                  <a:pt x="160756" y="1486335"/>
                  <a:pt x="142434" y="1487463"/>
                  <a:pt x="133564" y="1476375"/>
                </a:cubicBezTo>
                <a:cubicBezTo>
                  <a:pt x="115824" y="1454200"/>
                  <a:pt x="108164" y="1425575"/>
                  <a:pt x="95464" y="1400175"/>
                </a:cubicBezTo>
                <a:cubicBezTo>
                  <a:pt x="51978" y="1313204"/>
                  <a:pt x="103266" y="1421629"/>
                  <a:pt x="57364" y="1295400"/>
                </a:cubicBezTo>
                <a:cubicBezTo>
                  <a:pt x="47696" y="1268814"/>
                  <a:pt x="34499" y="1251577"/>
                  <a:pt x="19264" y="1228725"/>
                </a:cubicBezTo>
                <a:cubicBezTo>
                  <a:pt x="17568" y="1213460"/>
                  <a:pt x="0" y="1058214"/>
                  <a:pt x="214" y="1047750"/>
                </a:cubicBezTo>
                <a:cubicBezTo>
                  <a:pt x="2744" y="923788"/>
                  <a:pt x="9569" y="799883"/>
                  <a:pt x="19264" y="676275"/>
                </a:cubicBezTo>
                <a:cubicBezTo>
                  <a:pt x="22284" y="637768"/>
                  <a:pt x="31404" y="599978"/>
                  <a:pt x="38314" y="561975"/>
                </a:cubicBezTo>
                <a:lnTo>
                  <a:pt x="66889" y="419100"/>
                </a:lnTo>
                <a:cubicBezTo>
                  <a:pt x="70242" y="402334"/>
                  <a:pt x="79936" y="387484"/>
                  <a:pt x="85939" y="371475"/>
                </a:cubicBezTo>
                <a:cubicBezTo>
                  <a:pt x="89464" y="362074"/>
                  <a:pt x="91309" y="352040"/>
                  <a:pt x="95464" y="342900"/>
                </a:cubicBezTo>
                <a:lnTo>
                  <a:pt x="152614" y="228600"/>
                </a:lnTo>
                <a:cubicBezTo>
                  <a:pt x="210181" y="113465"/>
                  <a:pt x="136862" y="256167"/>
                  <a:pt x="190714" y="161925"/>
                </a:cubicBezTo>
                <a:cubicBezTo>
                  <a:pt x="197759" y="149597"/>
                  <a:pt x="200674" y="134733"/>
                  <a:pt x="209764" y="123825"/>
                </a:cubicBezTo>
                <a:cubicBezTo>
                  <a:pt x="217093" y="115031"/>
                  <a:pt x="228814" y="111125"/>
                  <a:pt x="238339" y="104775"/>
                </a:cubicBezTo>
                <a:cubicBezTo>
                  <a:pt x="267628" y="46197"/>
                  <a:pt x="249513" y="78489"/>
                  <a:pt x="295489" y="9525"/>
                </a:cubicBezTo>
                <a:cubicBezTo>
                  <a:pt x="299427" y="3618"/>
                  <a:pt x="308189" y="3175"/>
                  <a:pt x="314539" y="0"/>
                </a:cubicBezTo>
              </a:path>
            </a:pathLst>
          </a:cu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1457325" y="2286000"/>
            <a:ext cx="2163763" cy="839788"/>
          </a:xfrm>
          <a:custGeom>
            <a:avLst/>
            <a:gdLst>
              <a:gd name="connsiteX0" fmla="*/ 0 w 2421925"/>
              <a:gd name="connsiteY0" fmla="*/ 716691 h 716691"/>
              <a:gd name="connsiteX1" fmla="*/ 98854 w 2421925"/>
              <a:gd name="connsiteY1" fmla="*/ 704335 h 716691"/>
              <a:gd name="connsiteX2" fmla="*/ 135925 w 2421925"/>
              <a:gd name="connsiteY2" fmla="*/ 691978 h 716691"/>
              <a:gd name="connsiteX3" fmla="*/ 222422 w 2421925"/>
              <a:gd name="connsiteY3" fmla="*/ 679621 h 716691"/>
              <a:gd name="connsiteX4" fmla="*/ 296562 w 2421925"/>
              <a:gd name="connsiteY4" fmla="*/ 654908 h 716691"/>
              <a:gd name="connsiteX5" fmla="*/ 333633 w 2421925"/>
              <a:gd name="connsiteY5" fmla="*/ 642551 h 716691"/>
              <a:gd name="connsiteX6" fmla="*/ 420130 w 2421925"/>
              <a:gd name="connsiteY6" fmla="*/ 630194 h 716691"/>
              <a:gd name="connsiteX7" fmla="*/ 543698 w 2421925"/>
              <a:gd name="connsiteY7" fmla="*/ 593124 h 716691"/>
              <a:gd name="connsiteX8" fmla="*/ 580768 w 2421925"/>
              <a:gd name="connsiteY8" fmla="*/ 580767 h 716691"/>
              <a:gd name="connsiteX9" fmla="*/ 679622 w 2421925"/>
              <a:gd name="connsiteY9" fmla="*/ 556054 h 716691"/>
              <a:gd name="connsiteX10" fmla="*/ 729049 w 2421925"/>
              <a:gd name="connsiteY10" fmla="*/ 543697 h 716691"/>
              <a:gd name="connsiteX11" fmla="*/ 790833 w 2421925"/>
              <a:gd name="connsiteY11" fmla="*/ 531340 h 716691"/>
              <a:gd name="connsiteX12" fmla="*/ 827903 w 2421925"/>
              <a:gd name="connsiteY12" fmla="*/ 518983 h 716691"/>
              <a:gd name="connsiteX13" fmla="*/ 963827 w 2421925"/>
              <a:gd name="connsiteY13" fmla="*/ 494270 h 716691"/>
              <a:gd name="connsiteX14" fmla="*/ 1050325 w 2421925"/>
              <a:gd name="connsiteY14" fmla="*/ 469556 h 716691"/>
              <a:gd name="connsiteX15" fmla="*/ 1161535 w 2421925"/>
              <a:gd name="connsiteY15" fmla="*/ 444843 h 716691"/>
              <a:gd name="connsiteX16" fmla="*/ 1198606 w 2421925"/>
              <a:gd name="connsiteY16" fmla="*/ 432486 h 716691"/>
              <a:gd name="connsiteX17" fmla="*/ 1248033 w 2421925"/>
              <a:gd name="connsiteY17" fmla="*/ 420129 h 716691"/>
              <a:gd name="connsiteX18" fmla="*/ 1322173 w 2421925"/>
              <a:gd name="connsiteY18" fmla="*/ 395416 h 716691"/>
              <a:gd name="connsiteX19" fmla="*/ 1359244 w 2421925"/>
              <a:gd name="connsiteY19" fmla="*/ 383059 h 716691"/>
              <a:gd name="connsiteX20" fmla="*/ 1445741 w 2421925"/>
              <a:gd name="connsiteY20" fmla="*/ 358346 h 716691"/>
              <a:gd name="connsiteX21" fmla="*/ 1569308 w 2421925"/>
              <a:gd name="connsiteY21" fmla="*/ 308918 h 716691"/>
              <a:gd name="connsiteX22" fmla="*/ 1631092 w 2421925"/>
              <a:gd name="connsiteY22" fmla="*/ 296562 h 716691"/>
              <a:gd name="connsiteX23" fmla="*/ 1668162 w 2421925"/>
              <a:gd name="connsiteY23" fmla="*/ 284205 h 716691"/>
              <a:gd name="connsiteX24" fmla="*/ 1717589 w 2421925"/>
              <a:gd name="connsiteY24" fmla="*/ 271848 h 716691"/>
              <a:gd name="connsiteX25" fmla="*/ 1754660 w 2421925"/>
              <a:gd name="connsiteY25" fmla="*/ 247135 h 716691"/>
              <a:gd name="connsiteX26" fmla="*/ 1853514 w 2421925"/>
              <a:gd name="connsiteY26" fmla="*/ 222421 h 716691"/>
              <a:gd name="connsiteX27" fmla="*/ 1902941 w 2421925"/>
              <a:gd name="connsiteY27" fmla="*/ 210064 h 716691"/>
              <a:gd name="connsiteX28" fmla="*/ 1952368 w 2421925"/>
              <a:gd name="connsiteY28" fmla="*/ 185351 h 716691"/>
              <a:gd name="connsiteX29" fmla="*/ 2026508 w 2421925"/>
              <a:gd name="connsiteY29" fmla="*/ 160637 h 716691"/>
              <a:gd name="connsiteX30" fmla="*/ 2113006 w 2421925"/>
              <a:gd name="connsiteY30" fmla="*/ 135924 h 716691"/>
              <a:gd name="connsiteX31" fmla="*/ 2150076 w 2421925"/>
              <a:gd name="connsiteY31" fmla="*/ 111210 h 716691"/>
              <a:gd name="connsiteX32" fmla="*/ 2236573 w 2421925"/>
              <a:gd name="connsiteY32" fmla="*/ 86497 h 716691"/>
              <a:gd name="connsiteX33" fmla="*/ 2273644 w 2421925"/>
              <a:gd name="connsiteY33" fmla="*/ 61783 h 716691"/>
              <a:gd name="connsiteX34" fmla="*/ 2347784 w 2421925"/>
              <a:gd name="connsiteY34" fmla="*/ 37070 h 716691"/>
              <a:gd name="connsiteX35" fmla="*/ 2384854 w 2421925"/>
              <a:gd name="connsiteY35" fmla="*/ 24713 h 716691"/>
              <a:gd name="connsiteX36" fmla="*/ 2421925 w 2421925"/>
              <a:gd name="connsiteY36" fmla="*/ 0 h 7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421925" h="716691">
                <a:moveTo>
                  <a:pt x="0" y="716691"/>
                </a:moveTo>
                <a:cubicBezTo>
                  <a:pt x="32951" y="712572"/>
                  <a:pt x="66182" y="710275"/>
                  <a:pt x="98854" y="704335"/>
                </a:cubicBezTo>
                <a:cubicBezTo>
                  <a:pt x="111669" y="702005"/>
                  <a:pt x="123153" y="694533"/>
                  <a:pt x="135925" y="691978"/>
                </a:cubicBezTo>
                <a:cubicBezTo>
                  <a:pt x="164484" y="686266"/>
                  <a:pt x="193590" y="683740"/>
                  <a:pt x="222422" y="679621"/>
                </a:cubicBezTo>
                <a:lnTo>
                  <a:pt x="296562" y="654908"/>
                </a:lnTo>
                <a:cubicBezTo>
                  <a:pt x="308919" y="650789"/>
                  <a:pt x="320738" y="644393"/>
                  <a:pt x="333633" y="642551"/>
                </a:cubicBezTo>
                <a:lnTo>
                  <a:pt x="420130" y="630194"/>
                </a:lnTo>
                <a:cubicBezTo>
                  <a:pt x="596352" y="571455"/>
                  <a:pt x="412953" y="630481"/>
                  <a:pt x="543698" y="593124"/>
                </a:cubicBezTo>
                <a:cubicBezTo>
                  <a:pt x="556222" y="589546"/>
                  <a:pt x="568202" y="584194"/>
                  <a:pt x="580768" y="580767"/>
                </a:cubicBezTo>
                <a:cubicBezTo>
                  <a:pt x="613537" y="571830"/>
                  <a:pt x="646671" y="564292"/>
                  <a:pt x="679622" y="556054"/>
                </a:cubicBezTo>
                <a:cubicBezTo>
                  <a:pt x="696098" y="551935"/>
                  <a:pt x="712396" y="547028"/>
                  <a:pt x="729049" y="543697"/>
                </a:cubicBezTo>
                <a:cubicBezTo>
                  <a:pt x="749644" y="539578"/>
                  <a:pt x="770458" y="536434"/>
                  <a:pt x="790833" y="531340"/>
                </a:cubicBezTo>
                <a:cubicBezTo>
                  <a:pt x="803469" y="528181"/>
                  <a:pt x="815267" y="522142"/>
                  <a:pt x="827903" y="518983"/>
                </a:cubicBezTo>
                <a:cubicBezTo>
                  <a:pt x="880894" y="505735"/>
                  <a:pt x="908767" y="505282"/>
                  <a:pt x="963827" y="494270"/>
                </a:cubicBezTo>
                <a:cubicBezTo>
                  <a:pt x="1028216" y="481392"/>
                  <a:pt x="995359" y="485260"/>
                  <a:pt x="1050325" y="469556"/>
                </a:cubicBezTo>
                <a:cubicBezTo>
                  <a:pt x="1139110" y="444190"/>
                  <a:pt x="1059623" y="470321"/>
                  <a:pt x="1161535" y="444843"/>
                </a:cubicBezTo>
                <a:cubicBezTo>
                  <a:pt x="1174172" y="441684"/>
                  <a:pt x="1186082" y="436064"/>
                  <a:pt x="1198606" y="432486"/>
                </a:cubicBezTo>
                <a:cubicBezTo>
                  <a:pt x="1214935" y="427820"/>
                  <a:pt x="1231766" y="425009"/>
                  <a:pt x="1248033" y="420129"/>
                </a:cubicBezTo>
                <a:cubicBezTo>
                  <a:pt x="1272984" y="412644"/>
                  <a:pt x="1297460" y="403654"/>
                  <a:pt x="1322173" y="395416"/>
                </a:cubicBezTo>
                <a:cubicBezTo>
                  <a:pt x="1334530" y="391297"/>
                  <a:pt x="1346607" y="386218"/>
                  <a:pt x="1359244" y="383059"/>
                </a:cubicBezTo>
                <a:cubicBezTo>
                  <a:pt x="1384318" y="376790"/>
                  <a:pt x="1420929" y="368980"/>
                  <a:pt x="1445741" y="358346"/>
                </a:cubicBezTo>
                <a:cubicBezTo>
                  <a:pt x="1503404" y="333633"/>
                  <a:pt x="1498997" y="322979"/>
                  <a:pt x="1569308" y="308918"/>
                </a:cubicBezTo>
                <a:cubicBezTo>
                  <a:pt x="1589903" y="304799"/>
                  <a:pt x="1610717" y="301656"/>
                  <a:pt x="1631092" y="296562"/>
                </a:cubicBezTo>
                <a:cubicBezTo>
                  <a:pt x="1643728" y="293403"/>
                  <a:pt x="1655638" y="287783"/>
                  <a:pt x="1668162" y="284205"/>
                </a:cubicBezTo>
                <a:cubicBezTo>
                  <a:pt x="1684491" y="279539"/>
                  <a:pt x="1701113" y="275967"/>
                  <a:pt x="1717589" y="271848"/>
                </a:cubicBezTo>
                <a:cubicBezTo>
                  <a:pt x="1729946" y="263610"/>
                  <a:pt x="1740703" y="252210"/>
                  <a:pt x="1754660" y="247135"/>
                </a:cubicBezTo>
                <a:cubicBezTo>
                  <a:pt x="1786581" y="235528"/>
                  <a:pt x="1820563" y="230659"/>
                  <a:pt x="1853514" y="222421"/>
                </a:cubicBezTo>
                <a:cubicBezTo>
                  <a:pt x="1869990" y="218302"/>
                  <a:pt x="1887751" y="217659"/>
                  <a:pt x="1902941" y="210064"/>
                </a:cubicBezTo>
                <a:cubicBezTo>
                  <a:pt x="1919417" y="201826"/>
                  <a:pt x="1935265" y="192192"/>
                  <a:pt x="1952368" y="185351"/>
                </a:cubicBezTo>
                <a:cubicBezTo>
                  <a:pt x="1976555" y="175676"/>
                  <a:pt x="2001795" y="168875"/>
                  <a:pt x="2026508" y="160637"/>
                </a:cubicBezTo>
                <a:cubicBezTo>
                  <a:pt x="2079675" y="142915"/>
                  <a:pt x="2050963" y="151435"/>
                  <a:pt x="2113006" y="135924"/>
                </a:cubicBezTo>
                <a:cubicBezTo>
                  <a:pt x="2125363" y="127686"/>
                  <a:pt x="2136426" y="117060"/>
                  <a:pt x="2150076" y="111210"/>
                </a:cubicBezTo>
                <a:cubicBezTo>
                  <a:pt x="2205519" y="87449"/>
                  <a:pt x="2188469" y="110549"/>
                  <a:pt x="2236573" y="86497"/>
                </a:cubicBezTo>
                <a:cubicBezTo>
                  <a:pt x="2249856" y="79855"/>
                  <a:pt x="2260073" y="67815"/>
                  <a:pt x="2273644" y="61783"/>
                </a:cubicBezTo>
                <a:cubicBezTo>
                  <a:pt x="2297449" y="51203"/>
                  <a:pt x="2323071" y="45308"/>
                  <a:pt x="2347784" y="37070"/>
                </a:cubicBezTo>
                <a:cubicBezTo>
                  <a:pt x="2360141" y="32951"/>
                  <a:pt x="2374016" y="31938"/>
                  <a:pt x="2384854" y="24713"/>
                </a:cubicBezTo>
                <a:lnTo>
                  <a:pt x="2421925" y="0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1996" name="テキスト ボックス 11"/>
          <p:cNvSpPr txBox="1">
            <a:spLocks noChangeArrowheads="1"/>
          </p:cNvSpPr>
          <p:nvPr/>
        </p:nvSpPr>
        <p:spPr bwMode="auto">
          <a:xfrm>
            <a:off x="3286125" y="1890713"/>
            <a:ext cx="2535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/>
              <a:t>文字列なので</a:t>
            </a:r>
            <a:r>
              <a:rPr lang="en-US" altLang="ja-JP"/>
              <a:t>”  ”</a:t>
            </a:r>
            <a:r>
              <a:rPr lang="ja-JP" altLang="en-US"/>
              <a:t>でくくる</a:t>
            </a:r>
          </a:p>
        </p:txBody>
      </p:sp>
      <p:sp>
        <p:nvSpPr>
          <p:cNvPr id="41997" name="テキスト ボックス 13"/>
          <p:cNvSpPr txBox="1">
            <a:spLocks noChangeArrowheads="1"/>
          </p:cNvSpPr>
          <p:nvPr/>
        </p:nvSpPr>
        <p:spPr bwMode="auto">
          <a:xfrm>
            <a:off x="2260600" y="3311525"/>
            <a:ext cx="2101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/>
              <a:t>あらかじめ</a:t>
            </a:r>
            <a:r>
              <a:rPr lang="en-US" altLang="ja-JP"/>
              <a:t>UTC, TI</a:t>
            </a:r>
            <a:r>
              <a:rPr lang="ja-JP" altLang="en-US"/>
              <a:t>などから</a:t>
            </a:r>
            <a:r>
              <a:rPr lang="en-US" altLang="ja-JP"/>
              <a:t>ET</a:t>
            </a:r>
            <a:r>
              <a:rPr lang="ja-JP" altLang="en-US"/>
              <a:t>に変換しておく</a:t>
            </a:r>
          </a:p>
        </p:txBody>
      </p:sp>
      <p:sp>
        <p:nvSpPr>
          <p:cNvPr id="15" name="フリーフォーム 14"/>
          <p:cNvSpPr/>
          <p:nvPr/>
        </p:nvSpPr>
        <p:spPr>
          <a:xfrm>
            <a:off x="1112838" y="3348038"/>
            <a:ext cx="1235075" cy="87312"/>
          </a:xfrm>
          <a:custGeom>
            <a:avLst/>
            <a:gdLst>
              <a:gd name="connsiteX0" fmla="*/ 0 w 1235676"/>
              <a:gd name="connsiteY0" fmla="*/ 86497 h 86497"/>
              <a:gd name="connsiteX1" fmla="*/ 61784 w 1235676"/>
              <a:gd name="connsiteY1" fmla="*/ 37070 h 86497"/>
              <a:gd name="connsiteX2" fmla="*/ 432487 w 1235676"/>
              <a:gd name="connsiteY2" fmla="*/ 0 h 86497"/>
              <a:gd name="connsiteX3" fmla="*/ 1050324 w 1235676"/>
              <a:gd name="connsiteY3" fmla="*/ 12357 h 86497"/>
              <a:gd name="connsiteX4" fmla="*/ 1161535 w 1235676"/>
              <a:gd name="connsiteY4" fmla="*/ 49427 h 86497"/>
              <a:gd name="connsiteX5" fmla="*/ 1198606 w 1235676"/>
              <a:gd name="connsiteY5" fmla="*/ 61784 h 86497"/>
              <a:gd name="connsiteX6" fmla="*/ 1235676 w 1235676"/>
              <a:gd name="connsiteY6" fmla="*/ 86497 h 8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5676" h="86497">
                <a:moveTo>
                  <a:pt x="0" y="86497"/>
                </a:moveTo>
                <a:cubicBezTo>
                  <a:pt x="20595" y="70021"/>
                  <a:pt x="36264" y="43727"/>
                  <a:pt x="61784" y="37070"/>
                </a:cubicBezTo>
                <a:cubicBezTo>
                  <a:pt x="104292" y="25981"/>
                  <a:pt x="362264" y="5852"/>
                  <a:pt x="432487" y="0"/>
                </a:cubicBezTo>
                <a:cubicBezTo>
                  <a:pt x="638433" y="4119"/>
                  <a:pt x="844809" y="-1576"/>
                  <a:pt x="1050324" y="12357"/>
                </a:cubicBezTo>
                <a:cubicBezTo>
                  <a:pt x="1089310" y="15000"/>
                  <a:pt x="1124465" y="37070"/>
                  <a:pt x="1161535" y="49427"/>
                </a:cubicBezTo>
                <a:cubicBezTo>
                  <a:pt x="1173892" y="53546"/>
                  <a:pt x="1187768" y="54559"/>
                  <a:pt x="1198606" y="61784"/>
                </a:cubicBezTo>
                <a:lnTo>
                  <a:pt x="1235676" y="86497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内容</a:t>
            </a:r>
          </a:p>
        </p:txBody>
      </p:sp>
      <p:sp>
        <p:nvSpPr>
          <p:cNvPr id="17411" name="コンテンツ プレースホルダ 2"/>
          <p:cNvSpPr>
            <a:spLocks noGrp="1"/>
          </p:cNvSpPr>
          <p:nvPr>
            <p:ph idx="1"/>
          </p:nvPr>
        </p:nvSpPr>
        <p:spPr>
          <a:xfrm>
            <a:off x="1182688" y="2051050"/>
            <a:ext cx="7772400" cy="4114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ja-JP" altLang="en-US" dirty="0" smtClean="0"/>
              <a:t>（</a:t>
            </a:r>
            <a:r>
              <a:rPr lang="en-US" altLang="ja-JP" dirty="0" smtClean="0"/>
              <a:t>7/23</a:t>
            </a:r>
            <a:r>
              <a:rPr lang="ja-JP" altLang="en-US" dirty="0" smtClean="0"/>
              <a:t>） </a:t>
            </a:r>
            <a:r>
              <a:rPr lang="en-US" altLang="ja-JP" dirty="0" smtClean="0"/>
              <a:t>SPICE</a:t>
            </a:r>
            <a:r>
              <a:rPr lang="ja-JP" altLang="en-US" dirty="0" smtClean="0"/>
              <a:t>について（復習）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ja-JP" altLang="en-US" dirty="0"/>
              <a:t>（</a:t>
            </a:r>
            <a:r>
              <a:rPr lang="en-US" altLang="ja-JP" dirty="0"/>
              <a:t>7/23</a:t>
            </a:r>
            <a:r>
              <a:rPr lang="ja-JP" altLang="en-US" dirty="0" smtClean="0"/>
              <a:t>）背景知識を少し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ja-JP" altLang="en-US" dirty="0" smtClean="0"/>
              <a:t>（</a:t>
            </a:r>
            <a:r>
              <a:rPr lang="en-US" altLang="ja-JP" dirty="0"/>
              <a:t>7/23</a:t>
            </a:r>
            <a:r>
              <a:rPr lang="ja-JP" altLang="en-US" dirty="0" smtClean="0"/>
              <a:t>） </a:t>
            </a:r>
            <a:r>
              <a:rPr lang="en-US" altLang="ja-JP" dirty="0" smtClean="0"/>
              <a:t>SPICE</a:t>
            </a:r>
            <a:r>
              <a:rPr lang="ja-JP" altLang="en-US" dirty="0" smtClean="0"/>
              <a:t>のマニュアル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ja-JP" altLang="en-US" dirty="0"/>
              <a:t>（</a:t>
            </a:r>
            <a:r>
              <a:rPr lang="en-US" altLang="ja-JP" dirty="0"/>
              <a:t>7/23</a:t>
            </a:r>
            <a:r>
              <a:rPr lang="ja-JP" altLang="en-US" dirty="0" smtClean="0"/>
              <a:t>） </a:t>
            </a:r>
            <a:r>
              <a:rPr lang="ja-JP" altLang="en-US" dirty="0" smtClean="0"/>
              <a:t>関数で指定するパラメタ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ja-JP" altLang="en-US" dirty="0" smtClean="0"/>
              <a:t>（</a:t>
            </a:r>
            <a:r>
              <a:rPr lang="en-US" altLang="ja-JP" dirty="0"/>
              <a:t>7/23</a:t>
            </a:r>
            <a:r>
              <a:rPr lang="ja-JP" altLang="en-US" dirty="0" smtClean="0"/>
              <a:t>）実際</a:t>
            </a:r>
            <a:r>
              <a:rPr lang="ja-JP" altLang="en-US" dirty="0"/>
              <a:t>に</a:t>
            </a:r>
            <a:r>
              <a:rPr lang="ja-JP" altLang="en-US" dirty="0" smtClean="0"/>
              <a:t>使う際の</a:t>
            </a:r>
            <a:r>
              <a:rPr lang="ja-JP" altLang="en-US" dirty="0"/>
              <a:t>注意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ja-JP" altLang="en-US" dirty="0" smtClean="0"/>
              <a:t>（</a:t>
            </a:r>
            <a:r>
              <a:rPr lang="en-US" altLang="ja-JP" dirty="0"/>
              <a:t>7/23, </a:t>
            </a:r>
            <a:r>
              <a:rPr lang="en-US" altLang="ja-JP" dirty="0" smtClean="0"/>
              <a:t>26</a:t>
            </a:r>
            <a:r>
              <a:rPr lang="ja-JP" altLang="en-US" dirty="0" smtClean="0"/>
              <a:t>）</a:t>
            </a:r>
            <a:r>
              <a:rPr lang="ja-JP" altLang="en-US" dirty="0" smtClean="0"/>
              <a:t>練習問題、解説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ja-JP" altLang="en-US" dirty="0" smtClean="0"/>
              <a:t>（</a:t>
            </a:r>
            <a:r>
              <a:rPr lang="en-US" altLang="ja-JP" dirty="0" smtClean="0"/>
              <a:t>7/26</a:t>
            </a:r>
            <a:r>
              <a:rPr lang="ja-JP" altLang="en-US" dirty="0" smtClean="0"/>
              <a:t>）</a:t>
            </a:r>
            <a:r>
              <a:rPr lang="ja-JP" altLang="en-US" dirty="0"/>
              <a:t>ユーティリティーの利用</a:t>
            </a:r>
            <a:endParaRPr lang="en-US" altLang="ja-JP" dirty="0"/>
          </a:p>
          <a:p>
            <a:pPr marL="0" indent="0">
              <a:buNone/>
              <a:defRPr/>
            </a:pPr>
            <a:endParaRPr lang="en-US" altLang="ja-JP" dirty="0" smtClean="0"/>
          </a:p>
        </p:txBody>
      </p:sp>
      <p:sp>
        <p:nvSpPr>
          <p:cNvPr id="18436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20E7FDCD-0E1B-4AAB-8713-00394208B90A}" type="slidenum">
              <a:rPr kumimoji="0" lang="ja-JP" altLang="en-US" smtClean="0"/>
              <a:pPr eaLnBrk="1" hangingPunct="1"/>
              <a:t>5</a:t>
            </a:fld>
            <a:endParaRPr kumimoji="0" lang="en-US" altLang="ja-JP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天体</a:t>
            </a:r>
            <a:r>
              <a:rPr lang="en-US" altLang="ja-JP" dirty="0" smtClean="0"/>
              <a:t>ID</a:t>
            </a:r>
            <a:endParaRPr lang="ja-JP" altLang="en-US" dirty="0" smtClean="0"/>
          </a:p>
        </p:txBody>
      </p:sp>
      <p:sp>
        <p:nvSpPr>
          <p:cNvPr id="43011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182688" y="1949563"/>
            <a:ext cx="7772400" cy="4873924"/>
          </a:xfrm>
        </p:spPr>
        <p:txBody>
          <a:bodyPr>
            <a:normAutofit fontScale="62500" lnSpcReduction="20000"/>
          </a:bodyPr>
          <a:lstStyle/>
          <a:p>
            <a:r>
              <a:rPr lang="en-US" altLang="ja-JP" dirty="0" err="1" smtClean="0"/>
              <a:t>spkezr</a:t>
            </a:r>
            <a:r>
              <a:rPr lang="ja-JP" altLang="en-US" dirty="0" smtClean="0"/>
              <a:t>で読むとき等には文字列にする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“EARTH”, “399”, “SELENE”, “-131”</a:t>
            </a:r>
            <a:r>
              <a:rPr lang="ja-JP" altLang="en-US" dirty="0" smtClean="0"/>
              <a:t>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数字も</a:t>
            </a:r>
            <a:r>
              <a:rPr lang="en-US" altLang="ja-JP" dirty="0" smtClean="0"/>
              <a:t>”</a:t>
            </a:r>
            <a:r>
              <a:rPr lang="ja-JP" altLang="en-US" dirty="0" smtClean="0"/>
              <a:t>等でくくって文字列として扱う</a:t>
            </a:r>
            <a:endParaRPr lang="en-US" altLang="ja-JP" dirty="0" smtClean="0"/>
          </a:p>
          <a:p>
            <a:r>
              <a:rPr lang="en-US" altLang="ja-JP" dirty="0" smtClean="0"/>
              <a:t>ID</a:t>
            </a:r>
            <a:r>
              <a:rPr lang="ja-JP" altLang="en-US" dirty="0" smtClean="0"/>
              <a:t>と天体の対応は</a:t>
            </a:r>
            <a:r>
              <a:rPr lang="en-US" altLang="ja-JP" dirty="0" smtClean="0"/>
              <a:t>Required Reading</a:t>
            </a:r>
            <a:r>
              <a:rPr lang="ja-JP" altLang="en-US" dirty="0" smtClean="0"/>
              <a:t>の</a:t>
            </a:r>
            <a:r>
              <a:rPr lang="en-US" altLang="ja-JP" dirty="0" err="1" smtClean="0"/>
              <a:t>naif_ids</a:t>
            </a:r>
            <a:r>
              <a:rPr lang="ja-JP" altLang="en-US" dirty="0" smtClean="0"/>
              <a:t>に記載</a:t>
            </a:r>
            <a:endParaRPr lang="en-US" altLang="ja-JP" dirty="0"/>
          </a:p>
          <a:p>
            <a:pPr lvl="1"/>
            <a:r>
              <a:rPr lang="ja-JP" altLang="en-US" dirty="0" smtClean="0"/>
              <a:t>一桁台は</a:t>
            </a:r>
            <a:r>
              <a:rPr lang="en-US" altLang="ja-JP" dirty="0" smtClean="0"/>
              <a:t>barycenter</a:t>
            </a:r>
            <a:endParaRPr lang="en-US" altLang="ja-JP" dirty="0"/>
          </a:p>
          <a:p>
            <a:pPr lvl="2"/>
            <a:r>
              <a:rPr lang="en-US" altLang="ja-JP" dirty="0" smtClean="0"/>
              <a:t>0:SSB,  1:mercury barycenter, .., 3:Earth_moon barycenter, …, 9:Pluto_barycenter</a:t>
            </a:r>
          </a:p>
          <a:p>
            <a:pPr lvl="1"/>
            <a:r>
              <a:rPr lang="ja-JP" altLang="en-US" dirty="0" smtClean="0"/>
              <a:t>惑星は </a:t>
            </a:r>
            <a:r>
              <a:rPr lang="en-US" altLang="ja-JP" dirty="0" smtClean="0"/>
              <a:t>barycenter*100 + 99(</a:t>
            </a:r>
            <a:r>
              <a:rPr lang="ja-JP" altLang="en-US" dirty="0" smtClean="0"/>
              <a:t>重心からみた</a:t>
            </a:r>
            <a:r>
              <a:rPr lang="en-US" altLang="ja-JP" dirty="0" smtClean="0"/>
              <a:t>99</a:t>
            </a:r>
            <a:r>
              <a:rPr lang="ja-JP" altLang="en-US" dirty="0" smtClean="0"/>
              <a:t>番目の「衛星」という意味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pPr lvl="2"/>
            <a:r>
              <a:rPr lang="en-US" altLang="ja-JP" dirty="0" smtClean="0">
                <a:solidFill>
                  <a:srgbClr val="FF0000"/>
                </a:solidFill>
              </a:rPr>
              <a:t>399:’EARTH’ </a:t>
            </a:r>
            <a:r>
              <a:rPr lang="en-US" altLang="ja-JP" dirty="0" smtClean="0"/>
              <a:t>, 499:’MARS’</a:t>
            </a:r>
          </a:p>
          <a:p>
            <a:pPr lvl="1"/>
            <a:r>
              <a:rPr lang="ja-JP" altLang="en-US" dirty="0"/>
              <a:t>自然</a:t>
            </a:r>
            <a:r>
              <a:rPr lang="ja-JP" altLang="en-US" dirty="0" smtClean="0"/>
              <a:t>衛星（月）は</a:t>
            </a:r>
            <a:r>
              <a:rPr lang="en-US" altLang="ja-JP" dirty="0" smtClean="0"/>
              <a:t>barycenter*100+ (1</a:t>
            </a:r>
            <a:r>
              <a:rPr lang="ja-JP" altLang="en-US" dirty="0" smtClean="0"/>
              <a:t>以降順番に）</a:t>
            </a:r>
            <a:endParaRPr lang="en-US" altLang="ja-JP" dirty="0" smtClean="0"/>
          </a:p>
          <a:p>
            <a:pPr lvl="2"/>
            <a:r>
              <a:rPr lang="en-US" altLang="ja-JP" dirty="0" smtClean="0">
                <a:solidFill>
                  <a:srgbClr val="FF0000"/>
                </a:solidFill>
              </a:rPr>
              <a:t>301:’MOON’</a:t>
            </a:r>
            <a:r>
              <a:rPr lang="en-US" altLang="ja-JP" dirty="0" smtClean="0"/>
              <a:t>, 401:’PHOBOS’, 402:’DEIMOS’</a:t>
            </a:r>
          </a:p>
          <a:p>
            <a:pPr lvl="1"/>
            <a:r>
              <a:rPr lang="ja-JP" altLang="en-US" dirty="0" smtClean="0"/>
              <a:t>地上局は予約語がいくつかある </a:t>
            </a:r>
            <a:r>
              <a:rPr lang="en-US" altLang="ja-JP" dirty="0" smtClean="0"/>
              <a:t>399001:GOLDSTONE, 399004:USUDA</a:t>
            </a:r>
            <a:r>
              <a:rPr lang="ja-JP" altLang="en-US" dirty="0" smtClean="0"/>
              <a:t>等</a:t>
            </a:r>
            <a:endParaRPr lang="en-US" altLang="ja-JP" dirty="0" smtClean="0"/>
          </a:p>
          <a:p>
            <a:pPr lvl="1"/>
            <a:r>
              <a:rPr lang="ja-JP" altLang="en-US" dirty="0"/>
              <a:t>小惑星は</a:t>
            </a:r>
            <a:r>
              <a:rPr lang="en-US" altLang="ja-JP" dirty="0"/>
              <a:t>”2000000+JPL</a:t>
            </a:r>
            <a:r>
              <a:rPr lang="ja-JP" altLang="en-US" dirty="0"/>
              <a:t>小惑星番号</a:t>
            </a:r>
            <a:r>
              <a:rPr lang="en-US" altLang="ja-JP" dirty="0" smtClean="0"/>
              <a:t>”  2162173:’RYUGU’</a:t>
            </a:r>
            <a:endParaRPr lang="en-US" altLang="ja-JP" dirty="0"/>
          </a:p>
          <a:p>
            <a:pPr lvl="1"/>
            <a:r>
              <a:rPr lang="ja-JP" altLang="en-US" dirty="0" smtClean="0"/>
              <a:t>探査機は</a:t>
            </a:r>
            <a:r>
              <a:rPr lang="ja-JP" altLang="en-US" dirty="0"/>
              <a:t>負の</a:t>
            </a:r>
            <a:r>
              <a:rPr lang="ja-JP" altLang="en-US" dirty="0" smtClean="0"/>
              <a:t>値。</a:t>
            </a:r>
            <a:r>
              <a:rPr lang="ja-JP" altLang="en-US" dirty="0"/>
              <a:t>　</a:t>
            </a:r>
            <a:r>
              <a:rPr lang="en-US" altLang="ja-JP" dirty="0" smtClean="0"/>
              <a:t>-131:’Kaguya’ ‘SELENE’  -37:’HAYABUSA2’</a:t>
            </a:r>
          </a:p>
          <a:p>
            <a:pPr lvl="1"/>
            <a:r>
              <a:rPr lang="ja-JP" altLang="en-US" dirty="0" smtClean="0"/>
              <a:t>探査機搭載機器は　</a:t>
            </a:r>
            <a:r>
              <a:rPr lang="en-US" altLang="ja-JP" dirty="0" smtClean="0"/>
              <a:t>”</a:t>
            </a:r>
            <a:r>
              <a:rPr lang="ja-JP" altLang="en-US" dirty="0" smtClean="0"/>
              <a:t>探査機</a:t>
            </a:r>
            <a:r>
              <a:rPr lang="en-US" altLang="ja-JP" dirty="0" smtClean="0"/>
              <a:t>”*1000 – </a:t>
            </a:r>
            <a:r>
              <a:rPr lang="ja-JP" altLang="en-US" dirty="0" smtClean="0"/>
              <a:t>機器番号。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例</a:t>
            </a:r>
            <a:r>
              <a:rPr lang="ja-JP" altLang="en-US" dirty="0"/>
              <a:t>：</a:t>
            </a:r>
            <a:r>
              <a:rPr lang="en-US" altLang="ja-JP" dirty="0" smtClean="0"/>
              <a:t>-37400 ‘HAYABUSA2_LIDAR’</a:t>
            </a:r>
            <a:endParaRPr lang="en-US" altLang="ja-JP" dirty="0"/>
          </a:p>
          <a:p>
            <a:endParaRPr lang="ja-JP" altLang="en-US" dirty="0" smtClean="0"/>
          </a:p>
        </p:txBody>
      </p:sp>
      <p:sp>
        <p:nvSpPr>
          <p:cNvPr id="43012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2B95C741-BA10-4767-AEBB-C84413BA8272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50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186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座標系名称等</a:t>
            </a:r>
          </a:p>
        </p:txBody>
      </p:sp>
      <p:sp>
        <p:nvSpPr>
          <p:cNvPr id="56323" name="コンテンツ プレースホルダー 3"/>
          <p:cNvSpPr>
            <a:spLocks noGrp="1"/>
          </p:cNvSpPr>
          <p:nvPr>
            <p:ph idx="1"/>
          </p:nvPr>
        </p:nvSpPr>
        <p:spPr>
          <a:xfrm>
            <a:off x="819509" y="2017712"/>
            <a:ext cx="8135579" cy="4754023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ja-JP" altLang="en-US" dirty="0" smtClean="0"/>
              <a:t>何</a:t>
            </a:r>
            <a:r>
              <a:rPr lang="ja-JP" altLang="en-US" dirty="0"/>
              <a:t>に対して座標系が定義されているか、で分類がある（</a:t>
            </a:r>
            <a:r>
              <a:rPr lang="en-US" altLang="ja-JP" dirty="0"/>
              <a:t>1</a:t>
            </a:r>
            <a:r>
              <a:rPr lang="ja-JP" altLang="en-US" dirty="0"/>
              <a:t>慣性系、</a:t>
            </a:r>
            <a:r>
              <a:rPr lang="en-US" altLang="ja-JP" dirty="0"/>
              <a:t>2</a:t>
            </a:r>
            <a:r>
              <a:rPr lang="ja-JP" altLang="en-US" dirty="0"/>
              <a:t>天体固定、</a:t>
            </a:r>
            <a:r>
              <a:rPr lang="en-US" altLang="ja-JP" dirty="0"/>
              <a:t>3CK, 4</a:t>
            </a:r>
            <a:r>
              <a:rPr lang="ja-JP" altLang="en-US" dirty="0"/>
              <a:t>固定オフセット、</a:t>
            </a:r>
            <a:r>
              <a:rPr lang="en-US" altLang="ja-JP" dirty="0"/>
              <a:t>5</a:t>
            </a:r>
            <a:r>
              <a:rPr lang="ja-JP" altLang="en-US" dirty="0"/>
              <a:t>動的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参考→</a:t>
            </a:r>
            <a:r>
              <a:rPr lang="en-US" altLang="ja-JP" dirty="0" smtClean="0"/>
              <a:t>tutorial 21(</a:t>
            </a:r>
            <a:r>
              <a:rPr lang="en-US" altLang="ja-JP" dirty="0" err="1" smtClean="0"/>
              <a:t>fk</a:t>
            </a:r>
            <a:r>
              <a:rPr lang="en-US" altLang="ja-JP" dirty="0" smtClean="0"/>
              <a:t>)</a:t>
            </a:r>
          </a:p>
          <a:p>
            <a:pPr>
              <a:defRPr/>
            </a:pPr>
            <a:r>
              <a:rPr lang="en-US" altLang="ja-JP" dirty="0" smtClean="0"/>
              <a:t>FK</a:t>
            </a:r>
            <a:r>
              <a:rPr lang="ja-JP" altLang="en-US" dirty="0" smtClean="0"/>
              <a:t>を読み込む必要がある場合がある。探査機では</a:t>
            </a:r>
            <a:r>
              <a:rPr lang="en-US" altLang="ja-JP" dirty="0" smtClean="0"/>
              <a:t>FK</a:t>
            </a:r>
            <a:r>
              <a:rPr lang="ja-JP" altLang="en-US" dirty="0" smtClean="0"/>
              <a:t>は必須。</a:t>
            </a:r>
            <a:endParaRPr lang="en-US" altLang="ja-JP" dirty="0" smtClean="0"/>
          </a:p>
          <a:p>
            <a:pPr>
              <a:defRPr/>
            </a:pPr>
            <a:endParaRPr lang="en-US" altLang="ja-JP" dirty="0"/>
          </a:p>
          <a:p>
            <a:pPr>
              <a:defRPr/>
            </a:pPr>
            <a:r>
              <a:rPr lang="en-US" altLang="ja-JP" dirty="0" smtClean="0"/>
              <a:t>required reading</a:t>
            </a:r>
            <a:r>
              <a:rPr lang="ja-JP" altLang="en-US" dirty="0" smtClean="0"/>
              <a:t>の</a:t>
            </a:r>
            <a:r>
              <a:rPr lang="en-US" altLang="ja-JP" dirty="0" smtClean="0"/>
              <a:t>frame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Appendix</a:t>
            </a:r>
            <a:r>
              <a:rPr lang="ja-JP" altLang="en-US" dirty="0" smtClean="0"/>
              <a:t>に具体例が記載されている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慣性系　例：</a:t>
            </a:r>
            <a:r>
              <a:rPr lang="en-US" altLang="ja-JP" dirty="0" smtClean="0"/>
              <a:t>“</a:t>
            </a:r>
            <a:r>
              <a:rPr lang="en-US" altLang="ja-JP" dirty="0" smtClean="0">
                <a:solidFill>
                  <a:srgbClr val="FF0000"/>
                </a:solidFill>
              </a:rPr>
              <a:t>J2000</a:t>
            </a:r>
            <a:r>
              <a:rPr lang="en-US" altLang="ja-JP" dirty="0" smtClean="0"/>
              <a:t>” “</a:t>
            </a:r>
            <a:r>
              <a:rPr lang="en-US" altLang="ja-JP" dirty="0" smtClean="0">
                <a:solidFill>
                  <a:srgbClr val="FF0000"/>
                </a:solidFill>
              </a:rPr>
              <a:t>ECLIPJ2000</a:t>
            </a:r>
            <a:r>
              <a:rPr lang="en-US" altLang="ja-JP" dirty="0" smtClean="0"/>
              <a:t>” “MARSIAU”</a:t>
            </a:r>
          </a:p>
          <a:p>
            <a:pPr lvl="1">
              <a:defRPr/>
            </a:pPr>
            <a:r>
              <a:rPr lang="ja-JP" altLang="en-US" dirty="0" smtClean="0"/>
              <a:t>天体固定座標系　例：</a:t>
            </a:r>
            <a:r>
              <a:rPr lang="en-US" altLang="ja-JP" dirty="0" smtClean="0"/>
              <a:t>“</a:t>
            </a:r>
            <a:r>
              <a:rPr lang="en-US" altLang="ja-JP" dirty="0" smtClean="0">
                <a:solidFill>
                  <a:srgbClr val="FF0000"/>
                </a:solidFill>
              </a:rPr>
              <a:t>IAU_MOON</a:t>
            </a:r>
            <a:r>
              <a:rPr lang="en-US" altLang="ja-JP" dirty="0" smtClean="0"/>
              <a:t>”, “IAU_MARS”, “IAU_GANYMEDE”...</a:t>
            </a:r>
          </a:p>
          <a:p>
            <a:pPr lvl="2">
              <a:defRPr/>
            </a:pPr>
            <a:r>
              <a:rPr lang="ja-JP" altLang="en-US" dirty="0"/>
              <a:t>これら</a:t>
            </a:r>
            <a:r>
              <a:rPr lang="ja-JP" altLang="en-US" dirty="0" smtClean="0"/>
              <a:t>は</a:t>
            </a:r>
            <a:r>
              <a:rPr lang="en-US" altLang="ja-JP" dirty="0" smtClean="0"/>
              <a:t>built-in</a:t>
            </a:r>
            <a:r>
              <a:rPr lang="ja-JP" altLang="en-US" dirty="0" err="1" smtClean="0"/>
              <a:t>なの</a:t>
            </a:r>
            <a:r>
              <a:rPr lang="ja-JP" altLang="en-US" dirty="0" smtClean="0"/>
              <a:t>で</a:t>
            </a:r>
            <a:r>
              <a:rPr lang="en-US" altLang="ja-JP" dirty="0" smtClean="0"/>
              <a:t>FK</a:t>
            </a:r>
            <a:r>
              <a:rPr lang="ja-JP" altLang="en-US" dirty="0" smtClean="0"/>
              <a:t>をロードする必要はない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地球は</a:t>
            </a:r>
            <a:r>
              <a:rPr lang="en-US" altLang="ja-JP" dirty="0" smtClean="0">
                <a:solidFill>
                  <a:srgbClr val="FF0000"/>
                </a:solidFill>
              </a:rPr>
              <a:t>IAU_EARTH</a:t>
            </a:r>
            <a:r>
              <a:rPr lang="ja-JP" altLang="en-US" dirty="0" smtClean="0"/>
              <a:t>があるが、高精度を要する時は</a:t>
            </a:r>
            <a:r>
              <a:rPr lang="en-US" altLang="ja-JP" dirty="0" smtClean="0">
                <a:solidFill>
                  <a:srgbClr val="FF0000"/>
                </a:solidFill>
              </a:rPr>
              <a:t>ITRF93</a:t>
            </a:r>
            <a:r>
              <a:rPr lang="ja-JP" altLang="en-US" dirty="0" smtClean="0"/>
              <a:t>か</a:t>
            </a:r>
            <a:r>
              <a:rPr lang="en-US" altLang="ja-JP" dirty="0" smtClean="0">
                <a:solidFill>
                  <a:srgbClr val="FF0000"/>
                </a:solidFill>
              </a:rPr>
              <a:t>EARTH_FIXED</a:t>
            </a:r>
            <a:r>
              <a:rPr lang="ja-JP" altLang="en-US" dirty="0" smtClean="0"/>
              <a:t>を使う。高精度自転情報</a:t>
            </a:r>
            <a:r>
              <a:rPr lang="en-US" altLang="ja-JP" dirty="0" smtClean="0">
                <a:solidFill>
                  <a:srgbClr val="FF0000"/>
                </a:solidFill>
              </a:rPr>
              <a:t>earth_00101_yymmdd_yymmdd.bpc</a:t>
            </a:r>
            <a:r>
              <a:rPr lang="ja-JP" altLang="en-US" dirty="0" smtClean="0"/>
              <a:t>や予報</a:t>
            </a:r>
            <a:r>
              <a:rPr lang="ja-JP" altLang="en-US" dirty="0"/>
              <a:t>値</a:t>
            </a:r>
            <a:r>
              <a:rPr lang="ja-JP" altLang="en-US" dirty="0" smtClean="0"/>
              <a:t>である</a:t>
            </a:r>
            <a:r>
              <a:rPr lang="en-US" altLang="ja-JP" dirty="0" err="1" smtClean="0">
                <a:solidFill>
                  <a:srgbClr val="FF0000"/>
                </a:solidFill>
              </a:rPr>
              <a:t>earth_yymmdd_yymmdd_predict.bpc</a:t>
            </a:r>
            <a:r>
              <a:rPr lang="ja-JP" altLang="en-US" dirty="0" smtClean="0"/>
              <a:t>が必要。</a:t>
            </a:r>
            <a:endParaRPr lang="en-US" altLang="ja-JP" dirty="0" smtClean="0"/>
          </a:p>
          <a:p>
            <a:pPr lvl="1">
              <a:defRPr/>
            </a:pPr>
            <a:r>
              <a:rPr lang="en-US" altLang="ja-JP" dirty="0" smtClean="0"/>
              <a:t>Moon</a:t>
            </a:r>
            <a:r>
              <a:rPr lang="ja-JP" altLang="en-US" dirty="0" smtClean="0"/>
              <a:t>について高精度の作業をする場合は</a:t>
            </a:r>
            <a:r>
              <a:rPr lang="en-US" altLang="ja-JP" dirty="0" smtClean="0">
                <a:solidFill>
                  <a:srgbClr val="FF0000"/>
                </a:solidFill>
              </a:rPr>
              <a:t>MOON_ME</a:t>
            </a:r>
            <a:r>
              <a:rPr lang="ja-JP" altLang="en-US" dirty="0" smtClean="0"/>
              <a:t>か</a:t>
            </a:r>
            <a:r>
              <a:rPr lang="en-US" altLang="ja-JP" dirty="0" smtClean="0">
                <a:solidFill>
                  <a:srgbClr val="FF0000"/>
                </a:solidFill>
              </a:rPr>
              <a:t>MOON_PA</a:t>
            </a:r>
            <a:r>
              <a:rPr lang="ja-JP" altLang="en-US" dirty="0" smtClean="0"/>
              <a:t>を使う（</a:t>
            </a:r>
            <a:r>
              <a:rPr lang="en-US" altLang="ja-JP" dirty="0" smtClean="0"/>
              <a:t>tutorial 23</a:t>
            </a:r>
            <a:r>
              <a:rPr lang="ja-JP" altLang="en-US" dirty="0" smtClean="0"/>
              <a:t>参照</a:t>
            </a:r>
            <a:r>
              <a:rPr lang="en-US" altLang="ja-JP" dirty="0" smtClean="0"/>
              <a:t>)</a:t>
            </a:r>
            <a:r>
              <a:rPr lang="ja-JP" altLang="en-US" dirty="0" err="1" smtClean="0"/>
              <a:t>。</a:t>
            </a:r>
            <a:r>
              <a:rPr lang="ja-JP" altLang="en-US" dirty="0" smtClean="0"/>
              <a:t>高精度</a:t>
            </a:r>
            <a:r>
              <a:rPr lang="en-US" altLang="ja-JP" dirty="0" smtClean="0"/>
              <a:t>PCK</a:t>
            </a:r>
            <a:r>
              <a:rPr lang="ja-JP" altLang="en-US" dirty="0" smtClean="0"/>
              <a:t>である</a:t>
            </a:r>
            <a:r>
              <a:rPr lang="en-US" altLang="ja-JP" dirty="0" smtClean="0">
                <a:solidFill>
                  <a:srgbClr val="FF0000"/>
                </a:solidFill>
              </a:rPr>
              <a:t>moon_pa_de421.bpc</a:t>
            </a:r>
            <a:r>
              <a:rPr lang="en-US" altLang="ja-JP" dirty="0" smtClean="0"/>
              <a:t>, FK</a:t>
            </a:r>
            <a:r>
              <a:rPr lang="ja-JP" altLang="en-US" dirty="0" smtClean="0"/>
              <a:t>の</a:t>
            </a:r>
            <a:r>
              <a:rPr lang="en-US" altLang="ja-JP" dirty="0" smtClean="0">
                <a:solidFill>
                  <a:srgbClr val="FF0000"/>
                </a:solidFill>
              </a:rPr>
              <a:t>moon_080317.tf</a:t>
            </a:r>
            <a:r>
              <a:rPr lang="ja-JP" altLang="en-US" dirty="0" smtClean="0"/>
              <a:t>がセットで必要。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/>
              <a:t>固定座標</a:t>
            </a:r>
            <a:r>
              <a:rPr lang="ja-JP" altLang="en-US" dirty="0" smtClean="0"/>
              <a:t>系</a:t>
            </a:r>
            <a:r>
              <a:rPr lang="ja-JP" altLang="en-US" dirty="0"/>
              <a:t>からの</a:t>
            </a:r>
            <a:r>
              <a:rPr lang="ja-JP" altLang="en-US" dirty="0" smtClean="0"/>
              <a:t>オフセット系　例：</a:t>
            </a:r>
            <a:r>
              <a:rPr lang="en-US" altLang="ja-JP" dirty="0"/>
              <a:t>DSS-17_TOPO(NASA</a:t>
            </a:r>
            <a:r>
              <a:rPr lang="ja-JP" altLang="en-US" dirty="0"/>
              <a:t>の</a:t>
            </a:r>
            <a:r>
              <a:rPr lang="en-US" altLang="ja-JP" dirty="0"/>
              <a:t>Deep Space Network (DSN)</a:t>
            </a:r>
            <a:r>
              <a:rPr lang="ja-JP" altLang="en-US" dirty="0"/>
              <a:t>のアンテナ</a:t>
            </a:r>
            <a:r>
              <a:rPr lang="ja-JP" altLang="en-US" dirty="0" smtClean="0"/>
              <a:t>）</a:t>
            </a:r>
            <a:r>
              <a:rPr lang="en-US" altLang="ja-JP" dirty="0" smtClean="0"/>
              <a:t>,pinpoint</a:t>
            </a:r>
            <a:r>
              <a:rPr lang="ja-JP" altLang="en-US" dirty="0" smtClean="0"/>
              <a:t>で自作</a:t>
            </a:r>
            <a:r>
              <a:rPr lang="en-US" altLang="ja-JP" dirty="0" smtClean="0"/>
              <a:t>(</a:t>
            </a:r>
            <a:r>
              <a:rPr lang="ja-JP" altLang="en-US" dirty="0" smtClean="0"/>
              <a:t>後述</a:t>
            </a:r>
            <a:r>
              <a:rPr lang="en-US" altLang="ja-JP" dirty="0" smtClean="0"/>
              <a:t>)</a:t>
            </a:r>
          </a:p>
          <a:p>
            <a:pPr>
              <a:defRPr/>
            </a:pPr>
            <a:r>
              <a:rPr lang="ja-JP" altLang="en-US" dirty="0"/>
              <a:t>文字列で指定</a:t>
            </a:r>
            <a:endParaRPr lang="en-US" altLang="ja-JP" dirty="0"/>
          </a:p>
          <a:p>
            <a:pPr>
              <a:defRPr/>
            </a:pPr>
            <a:r>
              <a:rPr lang="ja-JP" altLang="en-US" dirty="0" smtClean="0"/>
              <a:t>参考→</a:t>
            </a:r>
            <a:r>
              <a:rPr lang="en-US" altLang="ja-JP" dirty="0" smtClean="0"/>
              <a:t>tutorial22 (using </a:t>
            </a:r>
            <a:r>
              <a:rPr lang="en-US" altLang="ja-JP" dirty="0"/>
              <a:t>frames</a:t>
            </a:r>
            <a:r>
              <a:rPr lang="en-US" altLang="ja-JP" dirty="0" smtClean="0"/>
              <a:t>)</a:t>
            </a:r>
          </a:p>
          <a:p>
            <a:pPr>
              <a:defRPr/>
            </a:pPr>
            <a:endParaRPr lang="en-US" altLang="ja-JP" dirty="0" smtClean="0"/>
          </a:p>
        </p:txBody>
      </p:sp>
      <p:sp>
        <p:nvSpPr>
          <p:cNvPr id="44036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0C8115AD-9C4D-4210-A01D-59FCEE9925B0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51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697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図 8" descr="Required-Reading-Frames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0"/>
            <a:ext cx="745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EFAB1B5D-A27C-42C8-8DD4-B73A0BE48DB6}" type="slidenum">
              <a:rPr kumimoji="0" lang="ja-JP" altLang="en-US" smtClean="0"/>
              <a:pPr eaLnBrk="1" hangingPunct="1"/>
              <a:t>52</a:t>
            </a:fld>
            <a:endParaRPr kumimoji="0" lang="en-US" altLang="ja-JP" smtClean="0"/>
          </a:p>
        </p:txBody>
      </p:sp>
      <p:sp>
        <p:nvSpPr>
          <p:cNvPr id="45060" name="正方形/長方形 5"/>
          <p:cNvSpPr>
            <a:spLocks noChangeArrowheads="1"/>
          </p:cNvSpPr>
          <p:nvPr/>
        </p:nvSpPr>
        <p:spPr bwMode="auto">
          <a:xfrm>
            <a:off x="3957638" y="838200"/>
            <a:ext cx="5186362" cy="120032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dirty="0" smtClean="0"/>
              <a:t>Documentation &gt; C &gt;</a:t>
            </a:r>
          </a:p>
          <a:p>
            <a:pPr eaLnBrk="1" hangingPunct="1"/>
            <a:r>
              <a:rPr lang="en-US" altLang="ja-JP" dirty="0" smtClean="0"/>
              <a:t> Required </a:t>
            </a:r>
            <a:r>
              <a:rPr lang="en-US" altLang="ja-JP" dirty="0"/>
              <a:t>Reading</a:t>
            </a:r>
            <a:r>
              <a:rPr lang="ja-JP" altLang="en-US" dirty="0"/>
              <a:t>　</a:t>
            </a:r>
            <a:r>
              <a:rPr lang="en-US" altLang="ja-JP" dirty="0" smtClean="0"/>
              <a:t>Documents&gt;  </a:t>
            </a:r>
            <a:r>
              <a:rPr lang="en-US" altLang="ja-JP" dirty="0"/>
              <a:t>Frames</a:t>
            </a:r>
          </a:p>
          <a:p>
            <a:pPr eaLnBrk="1" hangingPunct="1"/>
            <a:endParaRPr lang="en-US" altLang="ja-JP" dirty="0"/>
          </a:p>
          <a:p>
            <a:pPr eaLnBrk="1" hangingPunct="1"/>
            <a:r>
              <a:rPr lang="ja-JP" altLang="en-US" dirty="0"/>
              <a:t>使える座標系のリストがある</a:t>
            </a:r>
          </a:p>
        </p:txBody>
      </p:sp>
      <p:sp>
        <p:nvSpPr>
          <p:cNvPr id="45061" name="テキスト ボックス 5"/>
          <p:cNvSpPr txBox="1">
            <a:spLocks noChangeArrowheads="1"/>
          </p:cNvSpPr>
          <p:nvPr/>
        </p:nvSpPr>
        <p:spPr bwMode="auto">
          <a:xfrm>
            <a:off x="5033963" y="3405188"/>
            <a:ext cx="2185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/>
              <a:t>←組み込み　慣性系</a:t>
            </a:r>
          </a:p>
        </p:txBody>
      </p:sp>
      <p:sp>
        <p:nvSpPr>
          <p:cNvPr id="45062" name="テキスト ボックス 5"/>
          <p:cNvSpPr txBox="1">
            <a:spLocks noChangeArrowheads="1"/>
          </p:cNvSpPr>
          <p:nvPr/>
        </p:nvSpPr>
        <p:spPr bwMode="auto">
          <a:xfrm>
            <a:off x="6176963" y="4148138"/>
            <a:ext cx="241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/>
              <a:t>←組み込み　惑星固定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光時、光行差補正 </a:t>
            </a:r>
            <a:r>
              <a:rPr lang="en-US" altLang="ja-JP" dirty="0" smtClean="0"/>
              <a:t>*</a:t>
            </a:r>
            <a:r>
              <a:rPr lang="en-US" altLang="ja-JP" dirty="0" err="1" smtClean="0"/>
              <a:t>abcorr</a:t>
            </a:r>
            <a:endParaRPr lang="ja-JP" altLang="en-US" dirty="0" smtClean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322103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ja-JP" dirty="0" err="1"/>
              <a:t>abcorr</a:t>
            </a:r>
            <a:r>
              <a:rPr lang="en-US" altLang="ja-JP" dirty="0"/>
              <a:t>  = aberration </a:t>
            </a:r>
            <a:r>
              <a:rPr lang="en-US" altLang="ja-JP" dirty="0" smtClean="0"/>
              <a:t>corrections (</a:t>
            </a:r>
            <a:r>
              <a:rPr lang="ja-JP" altLang="en-US" dirty="0" smtClean="0"/>
              <a:t>光行差補正）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電磁波</a:t>
            </a:r>
            <a:r>
              <a:rPr lang="ja-JP" altLang="en-US" dirty="0" smtClean="0"/>
              <a:t>を受ける</a:t>
            </a:r>
            <a:r>
              <a:rPr lang="en-US" altLang="ja-JP" dirty="0" smtClean="0"/>
              <a:t>/</a:t>
            </a:r>
            <a:r>
              <a:rPr lang="ja-JP" altLang="en-US" dirty="0" smtClean="0"/>
              <a:t>出す時に必要。幾何的位置を計算する場合は不要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対象が動く場合（</a:t>
            </a:r>
            <a:r>
              <a:rPr lang="en-US" altLang="ja-JP" dirty="0" smtClean="0"/>
              <a:t>light time):</a:t>
            </a:r>
            <a:r>
              <a:rPr lang="ja-JP" altLang="en-US" dirty="0" smtClean="0"/>
              <a:t>時刻</a:t>
            </a:r>
            <a:r>
              <a:rPr lang="ja-JP" altLang="en-US" dirty="0"/>
              <a:t>を</a:t>
            </a:r>
            <a:r>
              <a:rPr lang="ja-JP" altLang="en-US" dirty="0" smtClean="0"/>
              <a:t>補正（天体</a:t>
            </a:r>
            <a:r>
              <a:rPr lang="ja-JP" altLang="en-US" dirty="0"/>
              <a:t>の</a:t>
            </a:r>
            <a:r>
              <a:rPr lang="ja-JP" altLang="en-US" dirty="0" smtClean="0"/>
              <a:t>回転も補正される）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/>
              <a:t>探査機</a:t>
            </a:r>
            <a:r>
              <a:rPr lang="ja-JP" altLang="en-US" dirty="0" smtClean="0"/>
              <a:t>が動く場合（</a:t>
            </a:r>
            <a:r>
              <a:rPr lang="en-US" altLang="ja-JP" dirty="0" smtClean="0"/>
              <a:t>stellar aberration)</a:t>
            </a:r>
            <a:r>
              <a:rPr lang="en-US" altLang="ja-JP" dirty="0"/>
              <a:t>:</a:t>
            </a:r>
            <a:r>
              <a:rPr lang="ja-JP" altLang="en-US" dirty="0" smtClean="0"/>
              <a:t>見る方向を補正</a:t>
            </a:r>
            <a:endParaRPr lang="en-US" altLang="ja-JP" dirty="0" smtClean="0"/>
          </a:p>
          <a:p>
            <a:pPr>
              <a:defRPr/>
            </a:pPr>
            <a:endParaRPr lang="en-US" altLang="ja-JP" dirty="0" smtClean="0"/>
          </a:p>
          <a:p>
            <a:pPr>
              <a:defRPr/>
            </a:pPr>
            <a:r>
              <a:rPr lang="ja-JP" altLang="en-US" dirty="0"/>
              <a:t>文字列 </a:t>
            </a:r>
            <a:r>
              <a:rPr lang="en-US" altLang="ja-JP" dirty="0"/>
              <a:t>“</a:t>
            </a:r>
            <a:r>
              <a:rPr lang="en-US" altLang="ja-JP" dirty="0">
                <a:solidFill>
                  <a:srgbClr val="FF0000"/>
                </a:solidFill>
              </a:rPr>
              <a:t>LT+S</a:t>
            </a:r>
            <a:r>
              <a:rPr lang="en-US" altLang="ja-JP" dirty="0"/>
              <a:t>”, “</a:t>
            </a:r>
            <a:r>
              <a:rPr lang="en-US" altLang="ja-JP" dirty="0">
                <a:solidFill>
                  <a:srgbClr val="FF0000"/>
                </a:solidFill>
              </a:rPr>
              <a:t>NONE</a:t>
            </a:r>
            <a:r>
              <a:rPr lang="en-US" altLang="ja-JP" dirty="0"/>
              <a:t>”, “CN+S”</a:t>
            </a:r>
            <a:r>
              <a:rPr lang="ja-JP" altLang="en-US" dirty="0" smtClean="0"/>
              <a:t>など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よく使うのは</a:t>
            </a:r>
            <a:r>
              <a:rPr lang="en-US" altLang="ja-JP" dirty="0" smtClean="0"/>
              <a:t>LT+S (</a:t>
            </a:r>
            <a:r>
              <a:rPr lang="ja-JP" altLang="en-US" dirty="0" smtClean="0"/>
              <a:t>光を受ける場合）、幾何的位置計算の場合は</a:t>
            </a:r>
            <a:r>
              <a:rPr lang="en-US" altLang="ja-JP" dirty="0" smtClean="0"/>
              <a:t>NONE</a:t>
            </a:r>
            <a:r>
              <a:rPr lang="ja-JP" altLang="en-US" dirty="0" smtClean="0"/>
              <a:t>でよい。</a:t>
            </a:r>
            <a:endParaRPr lang="en-US" altLang="ja-JP" dirty="0" smtClean="0"/>
          </a:p>
          <a:p>
            <a:pPr>
              <a:buFont typeface="Wingdings" pitchFamily="2" charset="2"/>
              <a:buNone/>
              <a:defRPr/>
            </a:pPr>
            <a:r>
              <a:rPr lang="ja-JP" altLang="en-US" dirty="0" smtClean="0"/>
              <a:t>　　</a:t>
            </a:r>
            <a:r>
              <a:rPr lang="en-US" altLang="ja-JP" dirty="0" smtClean="0"/>
              <a:t>         LT</a:t>
            </a:r>
            <a:r>
              <a:rPr lang="ja-JP" altLang="en-US" dirty="0" smtClean="0"/>
              <a:t>の代わりに</a:t>
            </a:r>
            <a:r>
              <a:rPr lang="en-US" altLang="ja-JP" dirty="0" smtClean="0"/>
              <a:t>CN</a:t>
            </a:r>
            <a:r>
              <a:rPr lang="ja-JP" altLang="en-US" dirty="0" smtClean="0"/>
              <a:t>も使う</a:t>
            </a:r>
            <a:endParaRPr lang="en-US" altLang="ja-JP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altLang="ja-JP" dirty="0" smtClean="0"/>
              <a:t>    </a:t>
            </a:r>
            <a:r>
              <a:rPr lang="ja-JP" altLang="en-US" dirty="0" smtClean="0"/>
              <a:t>光を出す場合は</a:t>
            </a:r>
            <a:r>
              <a:rPr lang="en-US" altLang="ja-JP" dirty="0" smtClean="0"/>
              <a:t>LT</a:t>
            </a:r>
            <a:r>
              <a:rPr lang="ja-JP" altLang="en-US" dirty="0" smtClean="0"/>
              <a:t>ではなくて</a:t>
            </a:r>
            <a:r>
              <a:rPr lang="en-US" altLang="ja-JP" dirty="0" smtClean="0"/>
              <a:t>XLT</a:t>
            </a:r>
            <a:endParaRPr lang="ja-JP" altLang="en-US" dirty="0"/>
          </a:p>
        </p:txBody>
      </p:sp>
      <p:sp>
        <p:nvSpPr>
          <p:cNvPr id="46084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1CA7F164-DD6D-4959-B3DE-8467DBE8F43A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53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46085" name="Group 21"/>
          <p:cNvGrpSpPr>
            <a:grpSpLocks noChangeAspect="1"/>
          </p:cNvGrpSpPr>
          <p:nvPr/>
        </p:nvGrpSpPr>
        <p:grpSpPr bwMode="auto">
          <a:xfrm rot="-1277605">
            <a:off x="2482850" y="5676900"/>
            <a:ext cx="669925" cy="601663"/>
            <a:chOff x="4963" y="2026"/>
            <a:chExt cx="516" cy="460"/>
          </a:xfrm>
        </p:grpSpPr>
        <p:sp>
          <p:nvSpPr>
            <p:cNvPr id="46121" name="Freeform 22"/>
            <p:cNvSpPr>
              <a:spLocks noChangeAspect="1"/>
            </p:cNvSpPr>
            <p:nvPr/>
          </p:nvSpPr>
          <p:spPr bwMode="auto">
            <a:xfrm rot="3050841">
              <a:off x="5155" y="2013"/>
              <a:ext cx="48" cy="73"/>
            </a:xfrm>
            <a:custGeom>
              <a:avLst/>
              <a:gdLst>
                <a:gd name="T0" fmla="*/ 0 w 42"/>
                <a:gd name="T1" fmla="*/ 8710 h 63"/>
                <a:gd name="T2" fmla="*/ 2 w 42"/>
                <a:gd name="T3" fmla="*/ 5795 h 63"/>
                <a:gd name="T4" fmla="*/ 808 w 42"/>
                <a:gd name="T5" fmla="*/ 3502 h 63"/>
                <a:gd name="T6" fmla="*/ 1800 w 42"/>
                <a:gd name="T7" fmla="*/ 1784 h 63"/>
                <a:gd name="T8" fmla="*/ 2687 w 42"/>
                <a:gd name="T9" fmla="*/ 2 h 63"/>
                <a:gd name="T10" fmla="*/ 3510 w 42"/>
                <a:gd name="T11" fmla="*/ 1 h 63"/>
                <a:gd name="T12" fmla="*/ 4131 w 42"/>
                <a:gd name="T13" fmla="*/ 0 h 63"/>
                <a:gd name="T14" fmla="*/ 4584 w 42"/>
                <a:gd name="T15" fmla="*/ 0 h 63"/>
                <a:gd name="T16" fmla="*/ 5395 w 42"/>
                <a:gd name="T17" fmla="*/ 1147 h 63"/>
                <a:gd name="T18" fmla="*/ 6166 w 42"/>
                <a:gd name="T19" fmla="*/ 3215 h 63"/>
                <a:gd name="T20" fmla="*/ 6686 w 42"/>
                <a:gd name="T21" fmla="*/ 5598 h 63"/>
                <a:gd name="T22" fmla="*/ 6166 w 42"/>
                <a:gd name="T23" fmla="*/ 10093 h 63"/>
                <a:gd name="T24" fmla="*/ 5395 w 42"/>
                <a:gd name="T25" fmla="*/ 13551 h 63"/>
                <a:gd name="T26" fmla="*/ 4131 w 42"/>
                <a:gd name="T27" fmla="*/ 15279 h 63"/>
                <a:gd name="T28" fmla="*/ 3163 w 42"/>
                <a:gd name="T29" fmla="*/ 15702 h 63"/>
                <a:gd name="T30" fmla="*/ 2233 w 42"/>
                <a:gd name="T31" fmla="*/ 16661 h 63"/>
                <a:gd name="T32" fmla="*/ 1575 w 42"/>
                <a:gd name="T33" fmla="*/ 15279 h 63"/>
                <a:gd name="T34" fmla="*/ 707 w 42"/>
                <a:gd name="T35" fmla="*/ 13186 h 63"/>
                <a:gd name="T36" fmla="*/ 0 w 42"/>
                <a:gd name="T37" fmla="*/ 11380 h 63"/>
                <a:gd name="T38" fmla="*/ 0 w 42"/>
                <a:gd name="T39" fmla="*/ 8710 h 6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63"/>
                <a:gd name="T62" fmla="*/ 42 w 42"/>
                <a:gd name="T63" fmla="*/ 63 h 6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63">
                  <a:moveTo>
                    <a:pt x="0" y="32"/>
                  </a:moveTo>
                  <a:lnTo>
                    <a:pt x="2" y="22"/>
                  </a:lnTo>
                  <a:lnTo>
                    <a:pt x="5" y="13"/>
                  </a:lnTo>
                  <a:lnTo>
                    <a:pt x="11" y="7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4" y="4"/>
                  </a:lnTo>
                  <a:lnTo>
                    <a:pt x="39" y="12"/>
                  </a:lnTo>
                  <a:lnTo>
                    <a:pt x="41" y="21"/>
                  </a:lnTo>
                  <a:lnTo>
                    <a:pt x="39" y="37"/>
                  </a:lnTo>
                  <a:lnTo>
                    <a:pt x="34" y="50"/>
                  </a:lnTo>
                  <a:lnTo>
                    <a:pt x="26" y="57"/>
                  </a:lnTo>
                  <a:lnTo>
                    <a:pt x="20" y="58"/>
                  </a:lnTo>
                  <a:lnTo>
                    <a:pt x="14" y="62"/>
                  </a:lnTo>
                  <a:lnTo>
                    <a:pt x="10" y="57"/>
                  </a:lnTo>
                  <a:lnTo>
                    <a:pt x="4" y="49"/>
                  </a:lnTo>
                  <a:lnTo>
                    <a:pt x="0" y="42"/>
                  </a:lnTo>
                  <a:lnTo>
                    <a:pt x="0" y="32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22" name="Freeform 23"/>
            <p:cNvSpPr>
              <a:spLocks noChangeAspect="1"/>
            </p:cNvSpPr>
            <p:nvPr/>
          </p:nvSpPr>
          <p:spPr bwMode="auto">
            <a:xfrm rot="3050841">
              <a:off x="4923" y="2192"/>
              <a:ext cx="255" cy="51"/>
            </a:xfrm>
            <a:custGeom>
              <a:avLst/>
              <a:gdLst>
                <a:gd name="T0" fmla="*/ 1598411157 w 167"/>
                <a:gd name="T1" fmla="*/ 2084 h 44"/>
                <a:gd name="T2" fmla="*/ 1032223381 w 167"/>
                <a:gd name="T3" fmla="*/ 11754 h 44"/>
                <a:gd name="T4" fmla="*/ 0 w 167"/>
                <a:gd name="T5" fmla="*/ 9120 h 44"/>
                <a:gd name="T6" fmla="*/ 587846947 w 167"/>
                <a:gd name="T7" fmla="*/ 0 h 44"/>
                <a:gd name="T8" fmla="*/ 1598411157 w 167"/>
                <a:gd name="T9" fmla="*/ 2084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44"/>
                <a:gd name="T17" fmla="*/ 167 w 167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44">
                  <a:moveTo>
                    <a:pt x="166" y="8"/>
                  </a:moveTo>
                  <a:lnTo>
                    <a:pt x="107" y="43"/>
                  </a:lnTo>
                  <a:lnTo>
                    <a:pt x="0" y="34"/>
                  </a:lnTo>
                  <a:lnTo>
                    <a:pt x="61" y="0"/>
                  </a:lnTo>
                  <a:lnTo>
                    <a:pt x="166" y="8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23" name="Freeform 24"/>
            <p:cNvSpPr>
              <a:spLocks noChangeAspect="1"/>
            </p:cNvSpPr>
            <p:nvPr/>
          </p:nvSpPr>
          <p:spPr bwMode="auto">
            <a:xfrm rot="3050841">
              <a:off x="4994" y="2045"/>
              <a:ext cx="74" cy="136"/>
            </a:xfrm>
            <a:custGeom>
              <a:avLst/>
              <a:gdLst>
                <a:gd name="T0" fmla="*/ 15519 w 64"/>
                <a:gd name="T1" fmla="*/ 18510 h 118"/>
                <a:gd name="T2" fmla="*/ 1086 w 64"/>
                <a:gd name="T3" fmla="*/ 25787 h 118"/>
                <a:gd name="T4" fmla="*/ 0 w 64"/>
                <a:gd name="T5" fmla="*/ 7315 h 118"/>
                <a:gd name="T6" fmla="*/ 14571 w 64"/>
                <a:gd name="T7" fmla="*/ 0 h 118"/>
                <a:gd name="T8" fmla="*/ 15519 w 64"/>
                <a:gd name="T9" fmla="*/ 18510 h 1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18"/>
                <a:gd name="T17" fmla="*/ 64 w 64"/>
                <a:gd name="T18" fmla="*/ 118 h 1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18">
                  <a:moveTo>
                    <a:pt x="63" y="83"/>
                  </a:moveTo>
                  <a:lnTo>
                    <a:pt x="4" y="117"/>
                  </a:lnTo>
                  <a:lnTo>
                    <a:pt x="0" y="32"/>
                  </a:lnTo>
                  <a:lnTo>
                    <a:pt x="59" y="0"/>
                  </a:lnTo>
                  <a:lnTo>
                    <a:pt x="63" y="83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24" name="Freeform 25"/>
            <p:cNvSpPr>
              <a:spLocks noChangeAspect="1"/>
            </p:cNvSpPr>
            <p:nvPr/>
          </p:nvSpPr>
          <p:spPr bwMode="auto">
            <a:xfrm rot="3050841">
              <a:off x="5031" y="2146"/>
              <a:ext cx="188" cy="107"/>
            </a:xfrm>
            <a:custGeom>
              <a:avLst/>
              <a:gdLst>
                <a:gd name="T0" fmla="*/ 2147483647 w 112"/>
                <a:gd name="T1" fmla="*/ 18908 h 93"/>
                <a:gd name="T2" fmla="*/ 2147483647 w 112"/>
                <a:gd name="T3" fmla="*/ 1421 h 93"/>
                <a:gd name="T4" fmla="*/ 2147483647 w 112"/>
                <a:gd name="T5" fmla="*/ 0 h 93"/>
                <a:gd name="T6" fmla="*/ 0 w 112"/>
                <a:gd name="T7" fmla="*/ 0 h 93"/>
                <a:gd name="T8" fmla="*/ 348561593 w 112"/>
                <a:gd name="T9" fmla="*/ 3574 h 93"/>
                <a:gd name="T10" fmla="*/ 1511108943 w 112"/>
                <a:gd name="T11" fmla="*/ 16990 h 93"/>
                <a:gd name="T12" fmla="*/ 2147483647 w 112"/>
                <a:gd name="T13" fmla="*/ 18908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2"/>
                <a:gd name="T22" fmla="*/ 0 h 93"/>
                <a:gd name="T23" fmla="*/ 112 w 112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2" h="93">
                  <a:moveTo>
                    <a:pt x="111" y="92"/>
                  </a:moveTo>
                  <a:lnTo>
                    <a:pt x="107" y="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1" y="17"/>
                  </a:lnTo>
                  <a:lnTo>
                    <a:pt x="4" y="83"/>
                  </a:lnTo>
                  <a:lnTo>
                    <a:pt x="111" y="92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25" name="Freeform 26"/>
            <p:cNvSpPr>
              <a:spLocks noChangeAspect="1"/>
            </p:cNvSpPr>
            <p:nvPr/>
          </p:nvSpPr>
          <p:spPr bwMode="auto">
            <a:xfrm rot="3050841">
              <a:off x="5134" y="2096"/>
              <a:ext cx="163" cy="169"/>
            </a:xfrm>
            <a:custGeom>
              <a:avLst/>
              <a:gdLst>
                <a:gd name="T0" fmla="*/ 0 w 141"/>
                <a:gd name="T1" fmla="*/ 27456 h 147"/>
                <a:gd name="T2" fmla="*/ 1888 w 141"/>
                <a:gd name="T3" fmla="*/ 29213 h 147"/>
                <a:gd name="T4" fmla="*/ 9556 w 141"/>
                <a:gd name="T5" fmla="*/ 22402 h 147"/>
                <a:gd name="T6" fmla="*/ 30518 w 141"/>
                <a:gd name="T7" fmla="*/ 22858 h 147"/>
                <a:gd name="T8" fmla="*/ 34585 w 141"/>
                <a:gd name="T9" fmla="*/ 18803 h 147"/>
                <a:gd name="T10" fmla="*/ 8266 w 141"/>
                <a:gd name="T11" fmla="*/ 0 h 147"/>
                <a:gd name="T12" fmla="*/ 4418 w 141"/>
                <a:gd name="T13" fmla="*/ 3675 h 147"/>
                <a:gd name="T14" fmla="*/ 6963 w 141"/>
                <a:gd name="T15" fmla="*/ 20533 h 147"/>
                <a:gd name="T16" fmla="*/ 0 w 141"/>
                <a:gd name="T17" fmla="*/ 27456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1"/>
                <a:gd name="T28" fmla="*/ 0 h 147"/>
                <a:gd name="T29" fmla="*/ 141 w 141"/>
                <a:gd name="T30" fmla="*/ 147 h 1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1" h="147">
                  <a:moveTo>
                    <a:pt x="0" y="137"/>
                  </a:moveTo>
                  <a:lnTo>
                    <a:pt x="8" y="146"/>
                  </a:lnTo>
                  <a:lnTo>
                    <a:pt x="39" y="112"/>
                  </a:lnTo>
                  <a:lnTo>
                    <a:pt x="124" y="114"/>
                  </a:lnTo>
                  <a:lnTo>
                    <a:pt x="140" y="94"/>
                  </a:lnTo>
                  <a:lnTo>
                    <a:pt x="34" y="0"/>
                  </a:lnTo>
                  <a:lnTo>
                    <a:pt x="17" y="18"/>
                  </a:lnTo>
                  <a:lnTo>
                    <a:pt x="28" y="103"/>
                  </a:lnTo>
                  <a:lnTo>
                    <a:pt x="0" y="137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26" name="Freeform 27"/>
            <p:cNvSpPr>
              <a:spLocks noChangeAspect="1"/>
            </p:cNvSpPr>
            <p:nvPr/>
          </p:nvSpPr>
          <p:spPr bwMode="auto">
            <a:xfrm rot="3050841">
              <a:off x="5166" y="2174"/>
              <a:ext cx="431" cy="194"/>
            </a:xfrm>
            <a:custGeom>
              <a:avLst/>
              <a:gdLst>
                <a:gd name="T0" fmla="*/ 0 w 375"/>
                <a:gd name="T1" fmla="*/ 13694 h 169"/>
                <a:gd name="T2" fmla="*/ 53437 w 375"/>
                <a:gd name="T3" fmla="*/ 0 h 169"/>
                <a:gd name="T4" fmla="*/ 74172 w 375"/>
                <a:gd name="T5" fmla="*/ 17777 h 169"/>
                <a:gd name="T6" fmla="*/ 20904 w 375"/>
                <a:gd name="T7" fmla="*/ 31907 h 169"/>
                <a:gd name="T8" fmla="*/ 0 w 375"/>
                <a:gd name="T9" fmla="*/ 13694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5"/>
                <a:gd name="T16" fmla="*/ 0 h 169"/>
                <a:gd name="T17" fmla="*/ 375 w 375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5" h="169">
                  <a:moveTo>
                    <a:pt x="0" y="73"/>
                  </a:moveTo>
                  <a:lnTo>
                    <a:pt x="270" y="0"/>
                  </a:lnTo>
                  <a:lnTo>
                    <a:pt x="374" y="94"/>
                  </a:lnTo>
                  <a:lnTo>
                    <a:pt x="105" y="168"/>
                  </a:lnTo>
                  <a:lnTo>
                    <a:pt x="0" y="73"/>
                  </a:lnTo>
                </a:path>
              </a:pathLst>
            </a:custGeom>
            <a:solidFill>
              <a:srgbClr val="4040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27" name="Line 28"/>
            <p:cNvSpPr>
              <a:spLocks noChangeAspect="1" noChangeShapeType="1"/>
            </p:cNvSpPr>
            <p:nvPr/>
          </p:nvSpPr>
          <p:spPr bwMode="auto">
            <a:xfrm rot="3050841" flipH="1" flipV="1">
              <a:off x="5140" y="2066"/>
              <a:ext cx="9" cy="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cxnSp>
        <p:nvCxnSpPr>
          <p:cNvPr id="17" name="直線矢印コネクタ 16"/>
          <p:cNvCxnSpPr/>
          <p:nvPr/>
        </p:nvCxnSpPr>
        <p:spPr>
          <a:xfrm>
            <a:off x="1790700" y="5924550"/>
            <a:ext cx="56197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87" name="テキスト ボックス 17"/>
          <p:cNvSpPr txBox="1">
            <a:spLocks noChangeArrowheads="1"/>
          </p:cNvSpPr>
          <p:nvPr/>
        </p:nvSpPr>
        <p:spPr bwMode="auto">
          <a:xfrm>
            <a:off x="2590800" y="5391150"/>
            <a:ext cx="405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et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088" name="テキスト ボックス 18"/>
          <p:cNvSpPr txBox="1">
            <a:spLocks noChangeArrowheads="1"/>
          </p:cNvSpPr>
          <p:nvPr/>
        </p:nvSpPr>
        <p:spPr bwMode="auto">
          <a:xfrm>
            <a:off x="590550" y="5829300"/>
            <a:ext cx="6543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et-</a:t>
            </a:r>
            <a:r>
              <a:rPr lang="en-US" altLang="ja-JP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lt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下矢印 19"/>
          <p:cNvSpPr/>
          <p:nvPr/>
        </p:nvSpPr>
        <p:spPr>
          <a:xfrm>
            <a:off x="1447800" y="6200775"/>
            <a:ext cx="104775" cy="1333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FFFF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090" name="テキスト ボックス 20"/>
          <p:cNvSpPr txBox="1">
            <a:spLocks noChangeArrowheads="1"/>
          </p:cNvSpPr>
          <p:nvPr/>
        </p:nvSpPr>
        <p:spPr bwMode="auto">
          <a:xfrm>
            <a:off x="676275" y="6353175"/>
            <a:ext cx="405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et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609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5672138"/>
            <a:ext cx="461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6405563"/>
            <a:ext cx="461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93" name="Group 21"/>
          <p:cNvGrpSpPr>
            <a:grpSpLocks noChangeAspect="1"/>
          </p:cNvGrpSpPr>
          <p:nvPr/>
        </p:nvGrpSpPr>
        <p:grpSpPr bwMode="auto">
          <a:xfrm rot="-1277605">
            <a:off x="6435725" y="5695950"/>
            <a:ext cx="669925" cy="601663"/>
            <a:chOff x="4963" y="2026"/>
            <a:chExt cx="516" cy="460"/>
          </a:xfrm>
        </p:grpSpPr>
        <p:sp>
          <p:nvSpPr>
            <p:cNvPr id="46114" name="Freeform 22"/>
            <p:cNvSpPr>
              <a:spLocks noChangeAspect="1"/>
            </p:cNvSpPr>
            <p:nvPr/>
          </p:nvSpPr>
          <p:spPr bwMode="auto">
            <a:xfrm rot="3050841">
              <a:off x="5155" y="2013"/>
              <a:ext cx="48" cy="73"/>
            </a:xfrm>
            <a:custGeom>
              <a:avLst/>
              <a:gdLst>
                <a:gd name="T0" fmla="*/ 0 w 42"/>
                <a:gd name="T1" fmla="*/ 8710 h 63"/>
                <a:gd name="T2" fmla="*/ 2 w 42"/>
                <a:gd name="T3" fmla="*/ 5795 h 63"/>
                <a:gd name="T4" fmla="*/ 808 w 42"/>
                <a:gd name="T5" fmla="*/ 3502 h 63"/>
                <a:gd name="T6" fmla="*/ 1800 w 42"/>
                <a:gd name="T7" fmla="*/ 1784 h 63"/>
                <a:gd name="T8" fmla="*/ 2687 w 42"/>
                <a:gd name="T9" fmla="*/ 2 h 63"/>
                <a:gd name="T10" fmla="*/ 3510 w 42"/>
                <a:gd name="T11" fmla="*/ 1 h 63"/>
                <a:gd name="T12" fmla="*/ 4131 w 42"/>
                <a:gd name="T13" fmla="*/ 0 h 63"/>
                <a:gd name="T14" fmla="*/ 4584 w 42"/>
                <a:gd name="T15" fmla="*/ 0 h 63"/>
                <a:gd name="T16" fmla="*/ 5395 w 42"/>
                <a:gd name="T17" fmla="*/ 1147 h 63"/>
                <a:gd name="T18" fmla="*/ 6166 w 42"/>
                <a:gd name="T19" fmla="*/ 3215 h 63"/>
                <a:gd name="T20" fmla="*/ 6686 w 42"/>
                <a:gd name="T21" fmla="*/ 5598 h 63"/>
                <a:gd name="T22" fmla="*/ 6166 w 42"/>
                <a:gd name="T23" fmla="*/ 10093 h 63"/>
                <a:gd name="T24" fmla="*/ 5395 w 42"/>
                <a:gd name="T25" fmla="*/ 13551 h 63"/>
                <a:gd name="T26" fmla="*/ 4131 w 42"/>
                <a:gd name="T27" fmla="*/ 15279 h 63"/>
                <a:gd name="T28" fmla="*/ 3163 w 42"/>
                <a:gd name="T29" fmla="*/ 15702 h 63"/>
                <a:gd name="T30" fmla="*/ 2233 w 42"/>
                <a:gd name="T31" fmla="*/ 16661 h 63"/>
                <a:gd name="T32" fmla="*/ 1575 w 42"/>
                <a:gd name="T33" fmla="*/ 15279 h 63"/>
                <a:gd name="T34" fmla="*/ 707 w 42"/>
                <a:gd name="T35" fmla="*/ 13186 h 63"/>
                <a:gd name="T36" fmla="*/ 0 w 42"/>
                <a:gd name="T37" fmla="*/ 11380 h 63"/>
                <a:gd name="T38" fmla="*/ 0 w 42"/>
                <a:gd name="T39" fmla="*/ 8710 h 6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63"/>
                <a:gd name="T62" fmla="*/ 42 w 42"/>
                <a:gd name="T63" fmla="*/ 63 h 6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63">
                  <a:moveTo>
                    <a:pt x="0" y="32"/>
                  </a:moveTo>
                  <a:lnTo>
                    <a:pt x="2" y="22"/>
                  </a:lnTo>
                  <a:lnTo>
                    <a:pt x="5" y="13"/>
                  </a:lnTo>
                  <a:lnTo>
                    <a:pt x="11" y="7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4" y="4"/>
                  </a:lnTo>
                  <a:lnTo>
                    <a:pt x="39" y="12"/>
                  </a:lnTo>
                  <a:lnTo>
                    <a:pt x="41" y="21"/>
                  </a:lnTo>
                  <a:lnTo>
                    <a:pt x="39" y="37"/>
                  </a:lnTo>
                  <a:lnTo>
                    <a:pt x="34" y="50"/>
                  </a:lnTo>
                  <a:lnTo>
                    <a:pt x="26" y="57"/>
                  </a:lnTo>
                  <a:lnTo>
                    <a:pt x="20" y="58"/>
                  </a:lnTo>
                  <a:lnTo>
                    <a:pt x="14" y="62"/>
                  </a:lnTo>
                  <a:lnTo>
                    <a:pt x="10" y="57"/>
                  </a:lnTo>
                  <a:lnTo>
                    <a:pt x="4" y="49"/>
                  </a:lnTo>
                  <a:lnTo>
                    <a:pt x="0" y="42"/>
                  </a:lnTo>
                  <a:lnTo>
                    <a:pt x="0" y="32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15" name="Freeform 23"/>
            <p:cNvSpPr>
              <a:spLocks noChangeAspect="1"/>
            </p:cNvSpPr>
            <p:nvPr/>
          </p:nvSpPr>
          <p:spPr bwMode="auto">
            <a:xfrm rot="3050841">
              <a:off x="4923" y="2192"/>
              <a:ext cx="255" cy="51"/>
            </a:xfrm>
            <a:custGeom>
              <a:avLst/>
              <a:gdLst>
                <a:gd name="T0" fmla="*/ 1598411157 w 167"/>
                <a:gd name="T1" fmla="*/ 2084 h 44"/>
                <a:gd name="T2" fmla="*/ 1032223381 w 167"/>
                <a:gd name="T3" fmla="*/ 11754 h 44"/>
                <a:gd name="T4" fmla="*/ 0 w 167"/>
                <a:gd name="T5" fmla="*/ 9120 h 44"/>
                <a:gd name="T6" fmla="*/ 587846947 w 167"/>
                <a:gd name="T7" fmla="*/ 0 h 44"/>
                <a:gd name="T8" fmla="*/ 1598411157 w 167"/>
                <a:gd name="T9" fmla="*/ 2084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44"/>
                <a:gd name="T17" fmla="*/ 167 w 167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44">
                  <a:moveTo>
                    <a:pt x="166" y="8"/>
                  </a:moveTo>
                  <a:lnTo>
                    <a:pt x="107" y="43"/>
                  </a:lnTo>
                  <a:lnTo>
                    <a:pt x="0" y="34"/>
                  </a:lnTo>
                  <a:lnTo>
                    <a:pt x="61" y="0"/>
                  </a:lnTo>
                  <a:lnTo>
                    <a:pt x="166" y="8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16" name="Freeform 24"/>
            <p:cNvSpPr>
              <a:spLocks noChangeAspect="1"/>
            </p:cNvSpPr>
            <p:nvPr/>
          </p:nvSpPr>
          <p:spPr bwMode="auto">
            <a:xfrm rot="3050841">
              <a:off x="4994" y="2045"/>
              <a:ext cx="74" cy="136"/>
            </a:xfrm>
            <a:custGeom>
              <a:avLst/>
              <a:gdLst>
                <a:gd name="T0" fmla="*/ 15519 w 64"/>
                <a:gd name="T1" fmla="*/ 18510 h 118"/>
                <a:gd name="T2" fmla="*/ 1086 w 64"/>
                <a:gd name="T3" fmla="*/ 25787 h 118"/>
                <a:gd name="T4" fmla="*/ 0 w 64"/>
                <a:gd name="T5" fmla="*/ 7315 h 118"/>
                <a:gd name="T6" fmla="*/ 14571 w 64"/>
                <a:gd name="T7" fmla="*/ 0 h 118"/>
                <a:gd name="T8" fmla="*/ 15519 w 64"/>
                <a:gd name="T9" fmla="*/ 18510 h 1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18"/>
                <a:gd name="T17" fmla="*/ 64 w 64"/>
                <a:gd name="T18" fmla="*/ 118 h 1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18">
                  <a:moveTo>
                    <a:pt x="63" y="83"/>
                  </a:moveTo>
                  <a:lnTo>
                    <a:pt x="4" y="117"/>
                  </a:lnTo>
                  <a:lnTo>
                    <a:pt x="0" y="32"/>
                  </a:lnTo>
                  <a:lnTo>
                    <a:pt x="59" y="0"/>
                  </a:lnTo>
                  <a:lnTo>
                    <a:pt x="63" y="83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17" name="Freeform 25"/>
            <p:cNvSpPr>
              <a:spLocks noChangeAspect="1"/>
            </p:cNvSpPr>
            <p:nvPr/>
          </p:nvSpPr>
          <p:spPr bwMode="auto">
            <a:xfrm rot="3050841">
              <a:off x="5031" y="2146"/>
              <a:ext cx="188" cy="107"/>
            </a:xfrm>
            <a:custGeom>
              <a:avLst/>
              <a:gdLst>
                <a:gd name="T0" fmla="*/ 2147483647 w 112"/>
                <a:gd name="T1" fmla="*/ 18908 h 93"/>
                <a:gd name="T2" fmla="*/ 2147483647 w 112"/>
                <a:gd name="T3" fmla="*/ 1421 h 93"/>
                <a:gd name="T4" fmla="*/ 2147483647 w 112"/>
                <a:gd name="T5" fmla="*/ 0 h 93"/>
                <a:gd name="T6" fmla="*/ 0 w 112"/>
                <a:gd name="T7" fmla="*/ 0 h 93"/>
                <a:gd name="T8" fmla="*/ 348561593 w 112"/>
                <a:gd name="T9" fmla="*/ 3574 h 93"/>
                <a:gd name="T10" fmla="*/ 1511108943 w 112"/>
                <a:gd name="T11" fmla="*/ 16990 h 93"/>
                <a:gd name="T12" fmla="*/ 2147483647 w 112"/>
                <a:gd name="T13" fmla="*/ 18908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2"/>
                <a:gd name="T22" fmla="*/ 0 h 93"/>
                <a:gd name="T23" fmla="*/ 112 w 112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2" h="93">
                  <a:moveTo>
                    <a:pt x="111" y="92"/>
                  </a:moveTo>
                  <a:lnTo>
                    <a:pt x="107" y="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1" y="17"/>
                  </a:lnTo>
                  <a:lnTo>
                    <a:pt x="4" y="83"/>
                  </a:lnTo>
                  <a:lnTo>
                    <a:pt x="111" y="92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18" name="Freeform 26"/>
            <p:cNvSpPr>
              <a:spLocks noChangeAspect="1"/>
            </p:cNvSpPr>
            <p:nvPr/>
          </p:nvSpPr>
          <p:spPr bwMode="auto">
            <a:xfrm rot="3050841">
              <a:off x="5134" y="2096"/>
              <a:ext cx="163" cy="169"/>
            </a:xfrm>
            <a:custGeom>
              <a:avLst/>
              <a:gdLst>
                <a:gd name="T0" fmla="*/ 0 w 141"/>
                <a:gd name="T1" fmla="*/ 27456 h 147"/>
                <a:gd name="T2" fmla="*/ 1888 w 141"/>
                <a:gd name="T3" fmla="*/ 29213 h 147"/>
                <a:gd name="T4" fmla="*/ 9556 w 141"/>
                <a:gd name="T5" fmla="*/ 22402 h 147"/>
                <a:gd name="T6" fmla="*/ 30518 w 141"/>
                <a:gd name="T7" fmla="*/ 22858 h 147"/>
                <a:gd name="T8" fmla="*/ 34585 w 141"/>
                <a:gd name="T9" fmla="*/ 18803 h 147"/>
                <a:gd name="T10" fmla="*/ 8266 w 141"/>
                <a:gd name="T11" fmla="*/ 0 h 147"/>
                <a:gd name="T12" fmla="*/ 4418 w 141"/>
                <a:gd name="T13" fmla="*/ 3675 h 147"/>
                <a:gd name="T14" fmla="*/ 6963 w 141"/>
                <a:gd name="T15" fmla="*/ 20533 h 147"/>
                <a:gd name="T16" fmla="*/ 0 w 141"/>
                <a:gd name="T17" fmla="*/ 27456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1"/>
                <a:gd name="T28" fmla="*/ 0 h 147"/>
                <a:gd name="T29" fmla="*/ 141 w 141"/>
                <a:gd name="T30" fmla="*/ 147 h 1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1" h="147">
                  <a:moveTo>
                    <a:pt x="0" y="137"/>
                  </a:moveTo>
                  <a:lnTo>
                    <a:pt x="8" y="146"/>
                  </a:lnTo>
                  <a:lnTo>
                    <a:pt x="39" y="112"/>
                  </a:lnTo>
                  <a:lnTo>
                    <a:pt x="124" y="114"/>
                  </a:lnTo>
                  <a:lnTo>
                    <a:pt x="140" y="94"/>
                  </a:lnTo>
                  <a:lnTo>
                    <a:pt x="34" y="0"/>
                  </a:lnTo>
                  <a:lnTo>
                    <a:pt x="17" y="18"/>
                  </a:lnTo>
                  <a:lnTo>
                    <a:pt x="28" y="103"/>
                  </a:lnTo>
                  <a:lnTo>
                    <a:pt x="0" y="137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19" name="Freeform 27"/>
            <p:cNvSpPr>
              <a:spLocks noChangeAspect="1"/>
            </p:cNvSpPr>
            <p:nvPr/>
          </p:nvSpPr>
          <p:spPr bwMode="auto">
            <a:xfrm rot="3050841">
              <a:off x="5166" y="2174"/>
              <a:ext cx="431" cy="194"/>
            </a:xfrm>
            <a:custGeom>
              <a:avLst/>
              <a:gdLst>
                <a:gd name="T0" fmla="*/ 0 w 375"/>
                <a:gd name="T1" fmla="*/ 13694 h 169"/>
                <a:gd name="T2" fmla="*/ 53437 w 375"/>
                <a:gd name="T3" fmla="*/ 0 h 169"/>
                <a:gd name="T4" fmla="*/ 74172 w 375"/>
                <a:gd name="T5" fmla="*/ 17777 h 169"/>
                <a:gd name="T6" fmla="*/ 20904 w 375"/>
                <a:gd name="T7" fmla="*/ 31907 h 169"/>
                <a:gd name="T8" fmla="*/ 0 w 375"/>
                <a:gd name="T9" fmla="*/ 13694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5"/>
                <a:gd name="T16" fmla="*/ 0 h 169"/>
                <a:gd name="T17" fmla="*/ 375 w 375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5" h="169">
                  <a:moveTo>
                    <a:pt x="0" y="73"/>
                  </a:moveTo>
                  <a:lnTo>
                    <a:pt x="270" y="0"/>
                  </a:lnTo>
                  <a:lnTo>
                    <a:pt x="374" y="94"/>
                  </a:lnTo>
                  <a:lnTo>
                    <a:pt x="105" y="168"/>
                  </a:lnTo>
                  <a:lnTo>
                    <a:pt x="0" y="73"/>
                  </a:lnTo>
                </a:path>
              </a:pathLst>
            </a:custGeom>
            <a:solidFill>
              <a:srgbClr val="4040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20" name="Line 28"/>
            <p:cNvSpPr>
              <a:spLocks noChangeAspect="1" noChangeShapeType="1"/>
            </p:cNvSpPr>
            <p:nvPr/>
          </p:nvSpPr>
          <p:spPr bwMode="auto">
            <a:xfrm rot="3050841" flipH="1" flipV="1">
              <a:off x="5140" y="2066"/>
              <a:ext cx="9" cy="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cxnSp>
        <p:nvCxnSpPr>
          <p:cNvPr id="32" name="直線矢印コネクタ 31"/>
          <p:cNvCxnSpPr/>
          <p:nvPr/>
        </p:nvCxnSpPr>
        <p:spPr>
          <a:xfrm>
            <a:off x="5743575" y="5943600"/>
            <a:ext cx="552450" cy="361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5" name="テキスト ボックス 32"/>
          <p:cNvSpPr txBox="1">
            <a:spLocks noChangeArrowheads="1"/>
          </p:cNvSpPr>
          <p:nvPr/>
        </p:nvSpPr>
        <p:spPr bwMode="auto">
          <a:xfrm>
            <a:off x="7315200" y="6334125"/>
            <a:ext cx="405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et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096" name="テキスト ボックス 33"/>
          <p:cNvSpPr txBox="1">
            <a:spLocks noChangeArrowheads="1"/>
          </p:cNvSpPr>
          <p:nvPr/>
        </p:nvSpPr>
        <p:spPr bwMode="auto">
          <a:xfrm>
            <a:off x="4543425" y="5848350"/>
            <a:ext cx="6543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et-</a:t>
            </a:r>
            <a:r>
              <a:rPr lang="en-US" altLang="ja-JP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lt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下矢印 34"/>
          <p:cNvSpPr/>
          <p:nvPr/>
        </p:nvSpPr>
        <p:spPr>
          <a:xfrm>
            <a:off x="5400675" y="6219825"/>
            <a:ext cx="104775" cy="1333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FFFF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098" name="テキスト ボックス 35"/>
          <p:cNvSpPr txBox="1">
            <a:spLocks noChangeArrowheads="1"/>
          </p:cNvSpPr>
          <p:nvPr/>
        </p:nvSpPr>
        <p:spPr bwMode="auto">
          <a:xfrm>
            <a:off x="4629150" y="6372225"/>
            <a:ext cx="405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et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609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8" y="5691188"/>
            <a:ext cx="461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6424613"/>
            <a:ext cx="461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下矢印 38"/>
          <p:cNvSpPr/>
          <p:nvPr/>
        </p:nvSpPr>
        <p:spPr>
          <a:xfrm>
            <a:off x="6524625" y="6124575"/>
            <a:ext cx="104775" cy="1333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FFFF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46102" name="Group 21"/>
          <p:cNvGrpSpPr>
            <a:grpSpLocks noChangeAspect="1"/>
          </p:cNvGrpSpPr>
          <p:nvPr/>
        </p:nvGrpSpPr>
        <p:grpSpPr bwMode="auto">
          <a:xfrm rot="-1277605">
            <a:off x="6435725" y="6230938"/>
            <a:ext cx="669925" cy="601662"/>
            <a:chOff x="4963" y="2026"/>
            <a:chExt cx="516" cy="460"/>
          </a:xfrm>
        </p:grpSpPr>
        <p:sp>
          <p:nvSpPr>
            <p:cNvPr id="46107" name="Freeform 22"/>
            <p:cNvSpPr>
              <a:spLocks noChangeAspect="1"/>
            </p:cNvSpPr>
            <p:nvPr/>
          </p:nvSpPr>
          <p:spPr bwMode="auto">
            <a:xfrm rot="3050841">
              <a:off x="5155" y="2013"/>
              <a:ext cx="48" cy="73"/>
            </a:xfrm>
            <a:custGeom>
              <a:avLst/>
              <a:gdLst>
                <a:gd name="T0" fmla="*/ 0 w 42"/>
                <a:gd name="T1" fmla="*/ 8710 h 63"/>
                <a:gd name="T2" fmla="*/ 2 w 42"/>
                <a:gd name="T3" fmla="*/ 5795 h 63"/>
                <a:gd name="T4" fmla="*/ 808 w 42"/>
                <a:gd name="T5" fmla="*/ 3502 h 63"/>
                <a:gd name="T6" fmla="*/ 1800 w 42"/>
                <a:gd name="T7" fmla="*/ 1784 h 63"/>
                <a:gd name="T8" fmla="*/ 2687 w 42"/>
                <a:gd name="T9" fmla="*/ 2 h 63"/>
                <a:gd name="T10" fmla="*/ 3510 w 42"/>
                <a:gd name="T11" fmla="*/ 1 h 63"/>
                <a:gd name="T12" fmla="*/ 4131 w 42"/>
                <a:gd name="T13" fmla="*/ 0 h 63"/>
                <a:gd name="T14" fmla="*/ 4584 w 42"/>
                <a:gd name="T15" fmla="*/ 0 h 63"/>
                <a:gd name="T16" fmla="*/ 5395 w 42"/>
                <a:gd name="T17" fmla="*/ 1147 h 63"/>
                <a:gd name="T18" fmla="*/ 6166 w 42"/>
                <a:gd name="T19" fmla="*/ 3215 h 63"/>
                <a:gd name="T20" fmla="*/ 6686 w 42"/>
                <a:gd name="T21" fmla="*/ 5598 h 63"/>
                <a:gd name="T22" fmla="*/ 6166 w 42"/>
                <a:gd name="T23" fmla="*/ 10093 h 63"/>
                <a:gd name="T24" fmla="*/ 5395 w 42"/>
                <a:gd name="T25" fmla="*/ 13551 h 63"/>
                <a:gd name="T26" fmla="*/ 4131 w 42"/>
                <a:gd name="T27" fmla="*/ 15279 h 63"/>
                <a:gd name="T28" fmla="*/ 3163 w 42"/>
                <a:gd name="T29" fmla="*/ 15702 h 63"/>
                <a:gd name="T30" fmla="*/ 2233 w 42"/>
                <a:gd name="T31" fmla="*/ 16661 h 63"/>
                <a:gd name="T32" fmla="*/ 1575 w 42"/>
                <a:gd name="T33" fmla="*/ 15279 h 63"/>
                <a:gd name="T34" fmla="*/ 707 w 42"/>
                <a:gd name="T35" fmla="*/ 13186 h 63"/>
                <a:gd name="T36" fmla="*/ 0 w 42"/>
                <a:gd name="T37" fmla="*/ 11380 h 63"/>
                <a:gd name="T38" fmla="*/ 0 w 42"/>
                <a:gd name="T39" fmla="*/ 8710 h 6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63"/>
                <a:gd name="T62" fmla="*/ 42 w 42"/>
                <a:gd name="T63" fmla="*/ 63 h 6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63">
                  <a:moveTo>
                    <a:pt x="0" y="32"/>
                  </a:moveTo>
                  <a:lnTo>
                    <a:pt x="2" y="22"/>
                  </a:lnTo>
                  <a:lnTo>
                    <a:pt x="5" y="13"/>
                  </a:lnTo>
                  <a:lnTo>
                    <a:pt x="11" y="7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4" y="4"/>
                  </a:lnTo>
                  <a:lnTo>
                    <a:pt x="39" y="12"/>
                  </a:lnTo>
                  <a:lnTo>
                    <a:pt x="41" y="21"/>
                  </a:lnTo>
                  <a:lnTo>
                    <a:pt x="39" y="37"/>
                  </a:lnTo>
                  <a:lnTo>
                    <a:pt x="34" y="50"/>
                  </a:lnTo>
                  <a:lnTo>
                    <a:pt x="26" y="57"/>
                  </a:lnTo>
                  <a:lnTo>
                    <a:pt x="20" y="58"/>
                  </a:lnTo>
                  <a:lnTo>
                    <a:pt x="14" y="62"/>
                  </a:lnTo>
                  <a:lnTo>
                    <a:pt x="10" y="57"/>
                  </a:lnTo>
                  <a:lnTo>
                    <a:pt x="4" y="49"/>
                  </a:lnTo>
                  <a:lnTo>
                    <a:pt x="0" y="42"/>
                  </a:lnTo>
                  <a:lnTo>
                    <a:pt x="0" y="32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08" name="Freeform 23"/>
            <p:cNvSpPr>
              <a:spLocks noChangeAspect="1"/>
            </p:cNvSpPr>
            <p:nvPr/>
          </p:nvSpPr>
          <p:spPr bwMode="auto">
            <a:xfrm rot="3050841">
              <a:off x="4923" y="2192"/>
              <a:ext cx="255" cy="51"/>
            </a:xfrm>
            <a:custGeom>
              <a:avLst/>
              <a:gdLst>
                <a:gd name="T0" fmla="*/ 1598411157 w 167"/>
                <a:gd name="T1" fmla="*/ 2084 h 44"/>
                <a:gd name="T2" fmla="*/ 1032223381 w 167"/>
                <a:gd name="T3" fmla="*/ 11754 h 44"/>
                <a:gd name="T4" fmla="*/ 0 w 167"/>
                <a:gd name="T5" fmla="*/ 9120 h 44"/>
                <a:gd name="T6" fmla="*/ 587846947 w 167"/>
                <a:gd name="T7" fmla="*/ 0 h 44"/>
                <a:gd name="T8" fmla="*/ 1598411157 w 167"/>
                <a:gd name="T9" fmla="*/ 2084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44"/>
                <a:gd name="T17" fmla="*/ 167 w 167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44">
                  <a:moveTo>
                    <a:pt x="166" y="8"/>
                  </a:moveTo>
                  <a:lnTo>
                    <a:pt x="107" y="43"/>
                  </a:lnTo>
                  <a:lnTo>
                    <a:pt x="0" y="34"/>
                  </a:lnTo>
                  <a:lnTo>
                    <a:pt x="61" y="0"/>
                  </a:lnTo>
                  <a:lnTo>
                    <a:pt x="166" y="8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09" name="Freeform 24"/>
            <p:cNvSpPr>
              <a:spLocks noChangeAspect="1"/>
            </p:cNvSpPr>
            <p:nvPr/>
          </p:nvSpPr>
          <p:spPr bwMode="auto">
            <a:xfrm rot="3050841">
              <a:off x="4994" y="2045"/>
              <a:ext cx="74" cy="136"/>
            </a:xfrm>
            <a:custGeom>
              <a:avLst/>
              <a:gdLst>
                <a:gd name="T0" fmla="*/ 15519 w 64"/>
                <a:gd name="T1" fmla="*/ 18510 h 118"/>
                <a:gd name="T2" fmla="*/ 1086 w 64"/>
                <a:gd name="T3" fmla="*/ 25787 h 118"/>
                <a:gd name="T4" fmla="*/ 0 w 64"/>
                <a:gd name="T5" fmla="*/ 7315 h 118"/>
                <a:gd name="T6" fmla="*/ 14571 w 64"/>
                <a:gd name="T7" fmla="*/ 0 h 118"/>
                <a:gd name="T8" fmla="*/ 15519 w 64"/>
                <a:gd name="T9" fmla="*/ 18510 h 1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18"/>
                <a:gd name="T17" fmla="*/ 64 w 64"/>
                <a:gd name="T18" fmla="*/ 118 h 1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18">
                  <a:moveTo>
                    <a:pt x="63" y="83"/>
                  </a:moveTo>
                  <a:lnTo>
                    <a:pt x="4" y="117"/>
                  </a:lnTo>
                  <a:lnTo>
                    <a:pt x="0" y="32"/>
                  </a:lnTo>
                  <a:lnTo>
                    <a:pt x="59" y="0"/>
                  </a:lnTo>
                  <a:lnTo>
                    <a:pt x="63" y="83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10" name="Freeform 25"/>
            <p:cNvSpPr>
              <a:spLocks noChangeAspect="1"/>
            </p:cNvSpPr>
            <p:nvPr/>
          </p:nvSpPr>
          <p:spPr bwMode="auto">
            <a:xfrm rot="3050841">
              <a:off x="5031" y="2146"/>
              <a:ext cx="188" cy="107"/>
            </a:xfrm>
            <a:custGeom>
              <a:avLst/>
              <a:gdLst>
                <a:gd name="T0" fmla="*/ 2147483647 w 112"/>
                <a:gd name="T1" fmla="*/ 18908 h 93"/>
                <a:gd name="T2" fmla="*/ 2147483647 w 112"/>
                <a:gd name="T3" fmla="*/ 1421 h 93"/>
                <a:gd name="T4" fmla="*/ 2147483647 w 112"/>
                <a:gd name="T5" fmla="*/ 0 h 93"/>
                <a:gd name="T6" fmla="*/ 0 w 112"/>
                <a:gd name="T7" fmla="*/ 0 h 93"/>
                <a:gd name="T8" fmla="*/ 348561593 w 112"/>
                <a:gd name="T9" fmla="*/ 3574 h 93"/>
                <a:gd name="T10" fmla="*/ 1511108943 w 112"/>
                <a:gd name="T11" fmla="*/ 16990 h 93"/>
                <a:gd name="T12" fmla="*/ 2147483647 w 112"/>
                <a:gd name="T13" fmla="*/ 18908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2"/>
                <a:gd name="T22" fmla="*/ 0 h 93"/>
                <a:gd name="T23" fmla="*/ 112 w 112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2" h="93">
                  <a:moveTo>
                    <a:pt x="111" y="92"/>
                  </a:moveTo>
                  <a:lnTo>
                    <a:pt x="107" y="7"/>
                  </a:lnTo>
                  <a:lnTo>
                    <a:pt x="15" y="0"/>
                  </a:lnTo>
                  <a:lnTo>
                    <a:pt x="0" y="0"/>
                  </a:lnTo>
                  <a:lnTo>
                    <a:pt x="1" y="17"/>
                  </a:lnTo>
                  <a:lnTo>
                    <a:pt x="4" y="83"/>
                  </a:lnTo>
                  <a:lnTo>
                    <a:pt x="111" y="92"/>
                  </a:lnTo>
                </a:path>
              </a:pathLst>
            </a:custGeom>
            <a:solidFill>
              <a:schemeClr val="bg2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11" name="Freeform 26"/>
            <p:cNvSpPr>
              <a:spLocks noChangeAspect="1"/>
            </p:cNvSpPr>
            <p:nvPr/>
          </p:nvSpPr>
          <p:spPr bwMode="auto">
            <a:xfrm rot="3050841">
              <a:off x="5134" y="2096"/>
              <a:ext cx="163" cy="169"/>
            </a:xfrm>
            <a:custGeom>
              <a:avLst/>
              <a:gdLst>
                <a:gd name="T0" fmla="*/ 0 w 141"/>
                <a:gd name="T1" fmla="*/ 27456 h 147"/>
                <a:gd name="T2" fmla="*/ 1888 w 141"/>
                <a:gd name="T3" fmla="*/ 29213 h 147"/>
                <a:gd name="T4" fmla="*/ 9556 w 141"/>
                <a:gd name="T5" fmla="*/ 22402 h 147"/>
                <a:gd name="T6" fmla="*/ 30518 w 141"/>
                <a:gd name="T7" fmla="*/ 22858 h 147"/>
                <a:gd name="T8" fmla="*/ 34585 w 141"/>
                <a:gd name="T9" fmla="*/ 18803 h 147"/>
                <a:gd name="T10" fmla="*/ 8266 w 141"/>
                <a:gd name="T11" fmla="*/ 0 h 147"/>
                <a:gd name="T12" fmla="*/ 4418 w 141"/>
                <a:gd name="T13" fmla="*/ 3675 h 147"/>
                <a:gd name="T14" fmla="*/ 6963 w 141"/>
                <a:gd name="T15" fmla="*/ 20533 h 147"/>
                <a:gd name="T16" fmla="*/ 0 w 141"/>
                <a:gd name="T17" fmla="*/ 27456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1"/>
                <a:gd name="T28" fmla="*/ 0 h 147"/>
                <a:gd name="T29" fmla="*/ 141 w 141"/>
                <a:gd name="T30" fmla="*/ 147 h 1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1" h="147">
                  <a:moveTo>
                    <a:pt x="0" y="137"/>
                  </a:moveTo>
                  <a:lnTo>
                    <a:pt x="8" y="146"/>
                  </a:lnTo>
                  <a:lnTo>
                    <a:pt x="39" y="112"/>
                  </a:lnTo>
                  <a:lnTo>
                    <a:pt x="124" y="114"/>
                  </a:lnTo>
                  <a:lnTo>
                    <a:pt x="140" y="94"/>
                  </a:lnTo>
                  <a:lnTo>
                    <a:pt x="34" y="0"/>
                  </a:lnTo>
                  <a:lnTo>
                    <a:pt x="17" y="18"/>
                  </a:lnTo>
                  <a:lnTo>
                    <a:pt x="28" y="103"/>
                  </a:lnTo>
                  <a:lnTo>
                    <a:pt x="0" y="137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12" name="Freeform 27"/>
            <p:cNvSpPr>
              <a:spLocks noChangeAspect="1"/>
            </p:cNvSpPr>
            <p:nvPr/>
          </p:nvSpPr>
          <p:spPr bwMode="auto">
            <a:xfrm rot="3050841">
              <a:off x="5166" y="2174"/>
              <a:ext cx="431" cy="194"/>
            </a:xfrm>
            <a:custGeom>
              <a:avLst/>
              <a:gdLst>
                <a:gd name="T0" fmla="*/ 0 w 375"/>
                <a:gd name="T1" fmla="*/ 13694 h 169"/>
                <a:gd name="T2" fmla="*/ 53437 w 375"/>
                <a:gd name="T3" fmla="*/ 0 h 169"/>
                <a:gd name="T4" fmla="*/ 74172 w 375"/>
                <a:gd name="T5" fmla="*/ 17777 h 169"/>
                <a:gd name="T6" fmla="*/ 20904 w 375"/>
                <a:gd name="T7" fmla="*/ 31907 h 169"/>
                <a:gd name="T8" fmla="*/ 0 w 375"/>
                <a:gd name="T9" fmla="*/ 13694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5"/>
                <a:gd name="T16" fmla="*/ 0 h 169"/>
                <a:gd name="T17" fmla="*/ 375 w 375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5" h="169">
                  <a:moveTo>
                    <a:pt x="0" y="73"/>
                  </a:moveTo>
                  <a:lnTo>
                    <a:pt x="270" y="0"/>
                  </a:lnTo>
                  <a:lnTo>
                    <a:pt x="374" y="94"/>
                  </a:lnTo>
                  <a:lnTo>
                    <a:pt x="105" y="168"/>
                  </a:lnTo>
                  <a:lnTo>
                    <a:pt x="0" y="73"/>
                  </a:lnTo>
                </a:path>
              </a:pathLst>
            </a:custGeom>
            <a:solidFill>
              <a:srgbClr val="4040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6113" name="Line 28"/>
            <p:cNvSpPr>
              <a:spLocks noChangeAspect="1" noChangeShapeType="1"/>
            </p:cNvSpPr>
            <p:nvPr/>
          </p:nvSpPr>
          <p:spPr bwMode="auto">
            <a:xfrm rot="3050841" flipH="1" flipV="1">
              <a:off x="5140" y="2066"/>
              <a:ext cx="9" cy="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46103" name="テキスト ボックス 48"/>
          <p:cNvSpPr txBox="1">
            <a:spLocks noChangeArrowheads="1"/>
          </p:cNvSpPr>
          <p:nvPr/>
        </p:nvSpPr>
        <p:spPr bwMode="auto">
          <a:xfrm>
            <a:off x="495300" y="5257800"/>
            <a:ext cx="582147" cy="5232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8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LT</a:t>
            </a:r>
            <a:endParaRPr lang="ja-JP" altLang="en-US" sz="28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104" name="テキスト ボックス 49"/>
          <p:cNvSpPr txBox="1">
            <a:spLocks noChangeArrowheads="1"/>
          </p:cNvSpPr>
          <p:nvPr/>
        </p:nvSpPr>
        <p:spPr bwMode="auto">
          <a:xfrm>
            <a:off x="7429500" y="5705475"/>
            <a:ext cx="1098314" cy="5232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8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LT+S</a:t>
            </a:r>
            <a:endParaRPr lang="ja-JP" altLang="en-US" sz="28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105" name="テキスト ボックス 1"/>
          <p:cNvSpPr txBox="1">
            <a:spLocks noChangeArrowheads="1"/>
          </p:cNvSpPr>
          <p:nvPr/>
        </p:nvSpPr>
        <p:spPr bwMode="auto">
          <a:xfrm>
            <a:off x="1779588" y="5437188"/>
            <a:ext cx="591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c*</a:t>
            </a:r>
            <a:r>
              <a:rPr lang="en-US" altLang="ja-JP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lt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106" name="テキスト ボックス 48"/>
          <p:cNvSpPr txBox="1">
            <a:spLocks noChangeArrowheads="1"/>
          </p:cNvSpPr>
          <p:nvPr/>
        </p:nvSpPr>
        <p:spPr bwMode="auto">
          <a:xfrm>
            <a:off x="5811838" y="5775325"/>
            <a:ext cx="591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c*</a:t>
            </a:r>
            <a:r>
              <a:rPr lang="en-US" altLang="ja-JP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lt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288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9058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1D9A11BE-1E39-45F5-A5CB-CB7C9D04BC12}" type="slidenum">
              <a:rPr kumimoji="0" lang="ja-JP" altLang="en-US" smtClean="0"/>
              <a:pPr eaLnBrk="1" hangingPunct="1"/>
              <a:t>54</a:t>
            </a:fld>
            <a:endParaRPr kumimoji="0" lang="en-US" altLang="ja-JP" smtClean="0"/>
          </a:p>
        </p:txBody>
      </p:sp>
      <p:sp>
        <p:nvSpPr>
          <p:cNvPr id="47108" name="テキスト ボックス 5"/>
          <p:cNvSpPr txBox="1">
            <a:spLocks noChangeArrowheads="1"/>
          </p:cNvSpPr>
          <p:nvPr/>
        </p:nvSpPr>
        <p:spPr bwMode="auto">
          <a:xfrm>
            <a:off x="1943100" y="6488113"/>
            <a:ext cx="27655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/>
              <a:t>（</a:t>
            </a:r>
            <a:r>
              <a:rPr lang="en-US" altLang="ja-JP" dirty="0"/>
              <a:t>tutorial  </a:t>
            </a:r>
            <a:r>
              <a:rPr lang="en-US" altLang="ja-JP" dirty="0" smtClean="0"/>
              <a:t>04 concept</a:t>
            </a:r>
            <a:r>
              <a:rPr lang="ja-JP" altLang="en-US" dirty="0"/>
              <a:t>より）</a:t>
            </a:r>
          </a:p>
        </p:txBody>
      </p:sp>
      <p:sp>
        <p:nvSpPr>
          <p:cNvPr id="47109" name="テキスト ボックス 1"/>
          <p:cNvSpPr txBox="1">
            <a:spLocks noChangeArrowheads="1"/>
          </p:cNvSpPr>
          <p:nvPr/>
        </p:nvSpPr>
        <p:spPr bwMode="auto">
          <a:xfrm>
            <a:off x="3384550" y="6194425"/>
            <a:ext cx="25003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200">
                <a:solidFill>
                  <a:srgbClr val="FF0000"/>
                </a:solidFill>
              </a:rPr>
              <a:t>天体位置と回転を</a:t>
            </a:r>
            <a:r>
              <a:rPr lang="en-US" altLang="ja-JP" sz="1200">
                <a:solidFill>
                  <a:srgbClr val="FF0000"/>
                </a:solidFill>
              </a:rPr>
              <a:t>t-LT</a:t>
            </a:r>
            <a:r>
              <a:rPr lang="ja-JP" altLang="en-US" sz="1200">
                <a:solidFill>
                  <a:srgbClr val="FF0000"/>
                </a:solidFill>
              </a:rPr>
              <a:t>のものに補正</a:t>
            </a:r>
            <a:endParaRPr lang="en-US" altLang="ja-JP" sz="1200">
              <a:solidFill>
                <a:srgbClr val="FF0000"/>
              </a:solidFill>
            </a:endParaRPr>
          </a:p>
          <a:p>
            <a:pPr eaLnBrk="1" hangingPunct="1"/>
            <a:r>
              <a:rPr lang="ja-JP" altLang="en-US" sz="1200">
                <a:solidFill>
                  <a:srgbClr val="FF0000"/>
                </a:solidFill>
              </a:rPr>
              <a:t>観測地点は補正されない</a:t>
            </a:r>
          </a:p>
        </p:txBody>
      </p:sp>
      <p:sp>
        <p:nvSpPr>
          <p:cNvPr id="47110" name="テキスト ボックス 5"/>
          <p:cNvSpPr txBox="1">
            <a:spLocks noChangeArrowheads="1"/>
          </p:cNvSpPr>
          <p:nvPr/>
        </p:nvSpPr>
        <p:spPr bwMode="auto">
          <a:xfrm>
            <a:off x="6464300" y="6581775"/>
            <a:ext cx="16176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200">
                <a:solidFill>
                  <a:srgbClr val="FF0000"/>
                </a:solidFill>
              </a:rPr>
              <a:t>さらに観測地点も補正</a:t>
            </a:r>
          </a:p>
        </p:txBody>
      </p:sp>
      <p:sp>
        <p:nvSpPr>
          <p:cNvPr id="47111" name="テキスト ボックス 6"/>
          <p:cNvSpPr txBox="1">
            <a:spLocks noChangeArrowheads="1"/>
          </p:cNvSpPr>
          <p:nvPr/>
        </p:nvSpPr>
        <p:spPr bwMode="auto">
          <a:xfrm>
            <a:off x="1282700" y="6286500"/>
            <a:ext cx="750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200">
                <a:solidFill>
                  <a:srgbClr val="FF0000"/>
                </a:solidFill>
              </a:rPr>
              <a:t>補正なし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関数が出力する値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altLang="ja-JP" dirty="0" smtClean="0"/>
              <a:t>state vector:  </a:t>
            </a:r>
            <a:r>
              <a:rPr lang="en-US" altLang="ja-JP" dirty="0"/>
              <a:t>Cartesian</a:t>
            </a:r>
            <a:r>
              <a:rPr lang="ja-JP" altLang="en-US" dirty="0"/>
              <a:t>座標での</a:t>
            </a:r>
            <a:r>
              <a:rPr lang="ja-JP" altLang="en-US" dirty="0" smtClean="0"/>
              <a:t>位置</a:t>
            </a:r>
            <a:r>
              <a:rPr lang="en-US" altLang="ja-JP" dirty="0" smtClean="0"/>
              <a:t>3</a:t>
            </a:r>
            <a:r>
              <a:rPr lang="ja-JP" altLang="en-US" dirty="0" smtClean="0"/>
              <a:t>成分と速度</a:t>
            </a:r>
            <a:r>
              <a:rPr lang="en-US" altLang="ja-JP" dirty="0" smtClean="0"/>
              <a:t>3</a:t>
            </a:r>
            <a:r>
              <a:rPr lang="ja-JP" altLang="en-US" dirty="0" smtClean="0"/>
              <a:t>成分の合計</a:t>
            </a:r>
            <a:r>
              <a:rPr lang="en-US" altLang="ja-JP" dirty="0" smtClean="0"/>
              <a:t>6</a:t>
            </a:r>
            <a:r>
              <a:rPr lang="ja-JP" altLang="en-US" dirty="0" smtClean="0"/>
              <a:t>成分。</a:t>
            </a:r>
            <a:r>
              <a:rPr lang="en-US" altLang="ja-JP" dirty="0" smtClean="0"/>
              <a:t>double</a:t>
            </a:r>
            <a:r>
              <a:rPr lang="ja-JP" altLang="en-US" dirty="0" smtClean="0"/>
              <a:t>型</a:t>
            </a:r>
            <a:endParaRPr lang="en-US" altLang="ja-JP" dirty="0" smtClean="0"/>
          </a:p>
          <a:p>
            <a:pPr>
              <a:defRPr/>
            </a:pPr>
            <a:r>
              <a:rPr lang="en-US" altLang="ja-JP" dirty="0" err="1" smtClean="0"/>
              <a:t>lt</a:t>
            </a:r>
            <a:r>
              <a:rPr lang="en-US" altLang="ja-JP" dirty="0" smtClean="0"/>
              <a:t> : </a:t>
            </a:r>
            <a:r>
              <a:rPr lang="ja-JP" altLang="en-US" dirty="0" smtClean="0"/>
              <a:t>片道の</a:t>
            </a:r>
            <a:r>
              <a:rPr lang="en-US" altLang="ja-JP" dirty="0" smtClean="0"/>
              <a:t>light time</a:t>
            </a:r>
            <a:r>
              <a:rPr lang="ja-JP" altLang="en-US" dirty="0" err="1" smtClean="0"/>
              <a:t>。</a:t>
            </a:r>
            <a:r>
              <a:rPr lang="en-US" altLang="ja-JP" dirty="0" smtClean="0"/>
              <a:t> double</a:t>
            </a:r>
            <a:r>
              <a:rPr lang="ja-JP" altLang="en-US" dirty="0" smtClean="0"/>
              <a:t>型</a:t>
            </a:r>
            <a:endParaRPr lang="en-US" altLang="ja-JP" dirty="0" smtClean="0"/>
          </a:p>
          <a:p>
            <a:pPr>
              <a:defRPr/>
            </a:pP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（</a:t>
            </a:r>
            <a:r>
              <a:rPr lang="en-US" altLang="ja-JP" dirty="0" smtClean="0"/>
              <a:t>C</a:t>
            </a:r>
            <a:r>
              <a:rPr lang="ja-JP" altLang="en-US" dirty="0" smtClean="0"/>
              <a:t>言語）値はアドレスで受け取る。</a:t>
            </a:r>
            <a:endParaRPr lang="en-US" altLang="ja-JP" dirty="0"/>
          </a:p>
          <a:p>
            <a:pPr>
              <a:defRPr/>
            </a:pPr>
            <a:r>
              <a:rPr lang="en-US" altLang="ja-JP" dirty="0" smtClean="0"/>
              <a:t>“found”</a:t>
            </a:r>
            <a:r>
              <a:rPr lang="ja-JP" altLang="en-US" dirty="0" smtClean="0"/>
              <a:t>フラグありの関数</a:t>
            </a:r>
            <a:r>
              <a:rPr lang="ja-JP" altLang="en-US" dirty="0"/>
              <a:t>で</a:t>
            </a:r>
            <a:r>
              <a:rPr lang="ja-JP" altLang="en-US" dirty="0" smtClean="0"/>
              <a:t>は、成功</a:t>
            </a:r>
            <a:r>
              <a:rPr lang="en-US" altLang="ja-JP" dirty="0" smtClean="0"/>
              <a:t>/</a:t>
            </a:r>
            <a:r>
              <a:rPr lang="ja-JP" altLang="en-US" dirty="0" smtClean="0"/>
              <a:t>失敗の値が返るのでエラー処理の分岐に使える。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例：</a:t>
            </a:r>
            <a:r>
              <a:rPr lang="en-US" altLang="ja-JP" dirty="0" smtClean="0"/>
              <a:t>bodn2c_c(“JUPITER”, &amp;id, &amp;found); </a:t>
            </a:r>
            <a:r>
              <a:rPr lang="ja-JP" altLang="en-US" dirty="0" smtClean="0"/>
              <a:t>名称からコード</a:t>
            </a:r>
            <a:r>
              <a:rPr lang="en-US" altLang="ja-JP" dirty="0" smtClean="0"/>
              <a:t>(id)</a:t>
            </a:r>
            <a:r>
              <a:rPr lang="ja-JP" altLang="en-US" dirty="0" err="1" smtClean="0"/>
              <a:t>への</a:t>
            </a:r>
            <a:r>
              <a:rPr lang="ja-JP" altLang="en-US" dirty="0" smtClean="0"/>
              <a:t>変換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引数なしの関数の例：</a:t>
            </a:r>
            <a:endParaRPr lang="en-US" altLang="ja-JP" dirty="0" smtClean="0"/>
          </a:p>
          <a:p>
            <a:pPr lvl="1">
              <a:defRPr/>
            </a:pPr>
            <a:r>
              <a:rPr lang="en-US" altLang="ja-JP" dirty="0" err="1" smtClean="0"/>
              <a:t>dpr_c</a:t>
            </a:r>
            <a:r>
              <a:rPr lang="en-US" altLang="ja-JP" dirty="0" smtClean="0"/>
              <a:t>(), degree per radian</a:t>
            </a:r>
            <a:r>
              <a:rPr lang="ja-JP" altLang="en-US" dirty="0" smtClean="0"/>
              <a:t>　逆は</a:t>
            </a:r>
            <a:r>
              <a:rPr lang="en-US" altLang="ja-JP" dirty="0" err="1" smtClean="0"/>
              <a:t>rpd_c</a:t>
            </a:r>
            <a:r>
              <a:rPr lang="en-US" altLang="ja-JP" dirty="0" smtClean="0"/>
              <a:t>()</a:t>
            </a:r>
          </a:p>
          <a:p>
            <a:pPr lvl="1">
              <a:defRPr/>
            </a:pPr>
            <a:r>
              <a:rPr lang="en-US" altLang="ja-JP" dirty="0" err="1" smtClean="0"/>
              <a:t>pi_c</a:t>
            </a:r>
            <a:r>
              <a:rPr lang="en-US" altLang="ja-JP" dirty="0" smtClean="0"/>
              <a:t>(), </a:t>
            </a: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π</a:t>
            </a:r>
            <a:r>
              <a:rPr lang="ja-JP" altLang="en-US" dirty="0" smtClean="0"/>
              <a:t>の値</a:t>
            </a:r>
            <a:endParaRPr lang="en-US" altLang="ja-JP" dirty="0" smtClean="0"/>
          </a:p>
          <a:p>
            <a:pPr lvl="2">
              <a:defRPr/>
            </a:pPr>
            <a:r>
              <a:rPr lang="en-US" altLang="ja-JP" dirty="0" err="1" smtClean="0"/>
              <a:t>printf</a:t>
            </a:r>
            <a:r>
              <a:rPr lang="en-US" altLang="ja-JP" dirty="0" smtClean="0"/>
              <a:t>( “%f\n”, s[0]*</a:t>
            </a:r>
            <a:r>
              <a:rPr lang="en-US" altLang="ja-JP" dirty="0" err="1" smtClean="0"/>
              <a:t>dpr_c</a:t>
            </a:r>
            <a:r>
              <a:rPr lang="en-US" altLang="ja-JP" dirty="0" smtClean="0"/>
              <a:t>())</a:t>
            </a:r>
            <a:r>
              <a:rPr lang="ja-JP" altLang="en-US" dirty="0" smtClean="0"/>
              <a:t>等のように使える</a:t>
            </a:r>
            <a:endParaRPr lang="ja-JP" altLang="en-US" dirty="0"/>
          </a:p>
        </p:txBody>
      </p:sp>
      <p:sp>
        <p:nvSpPr>
          <p:cNvPr id="48132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01A35676-14DB-4508-96C6-BA36136D996C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55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14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5,</a:t>
            </a:r>
            <a:r>
              <a:rPr kumimoji="1" lang="ja-JP" altLang="en-US" dirty="0" smtClean="0"/>
              <a:t>実際に</a:t>
            </a:r>
            <a:r>
              <a:rPr lang="ja-JP" altLang="en-US" dirty="0" smtClean="0"/>
              <a:t>使う際の注意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27839-3A7D-46F1-B92D-B811C25B0BE2}" type="slidenum">
              <a:rPr lang="ja-JP" altLang="en-US" smtClean="0"/>
              <a:pPr>
                <a:defRPr/>
              </a:pPr>
              <a:t>56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160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実際</a:t>
            </a:r>
            <a:r>
              <a:rPr lang="ja-JP" altLang="en-US" dirty="0"/>
              <a:t>に</a:t>
            </a:r>
            <a:r>
              <a:rPr lang="ja-JP" altLang="en-US" dirty="0" smtClean="0"/>
              <a:t>ソフト書く上での注意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182688" y="2017712"/>
            <a:ext cx="7772400" cy="4840287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ja-JP" altLang="en-US" dirty="0" smtClean="0"/>
              <a:t>処理に必要なカーネルを集める</a:t>
            </a:r>
            <a:endParaRPr lang="en-US" altLang="ja-JP" dirty="0" smtClean="0"/>
          </a:p>
          <a:p>
            <a:pPr lvl="1">
              <a:defRPr/>
            </a:pPr>
            <a:r>
              <a:rPr lang="en-US" altLang="ja-JP" dirty="0" smtClean="0"/>
              <a:t>generic kernels</a:t>
            </a:r>
            <a:r>
              <a:rPr lang="ja-JP" altLang="en-US" dirty="0" smtClean="0"/>
              <a:t>から取得する</a:t>
            </a:r>
            <a:endParaRPr lang="en-US" altLang="ja-JP" dirty="0"/>
          </a:p>
          <a:p>
            <a:pPr lvl="1">
              <a:defRPr/>
            </a:pPr>
            <a:r>
              <a:rPr lang="ja-JP" altLang="en-US" dirty="0" smtClean="0"/>
              <a:t>探査ミッション</a:t>
            </a:r>
            <a:r>
              <a:rPr lang="ja-JP" altLang="en-US" dirty="0"/>
              <a:t>の</a:t>
            </a:r>
            <a:r>
              <a:rPr lang="ja-JP" altLang="en-US" dirty="0" smtClean="0"/>
              <a:t>場合、自分でカーネルを作る必要</a:t>
            </a:r>
            <a:r>
              <a:rPr lang="ja-JP" altLang="en-US" dirty="0"/>
              <a:t>が</a:t>
            </a:r>
            <a:r>
              <a:rPr lang="ja-JP" altLang="en-US" dirty="0" smtClean="0"/>
              <a:t>あることも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/>
              <a:t>一括してカーネルを読み込める「メタカーネル」一つを</a:t>
            </a:r>
            <a:r>
              <a:rPr lang="en-US" altLang="ja-JP" dirty="0" err="1"/>
              <a:t>furnsh</a:t>
            </a:r>
            <a:r>
              <a:rPr lang="ja-JP" altLang="en-US" dirty="0"/>
              <a:t>で読み込む方が</a:t>
            </a:r>
            <a:r>
              <a:rPr lang="ja-JP" altLang="en-US" dirty="0" smtClean="0"/>
              <a:t>楽（次頁）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したいことが実現できる関数や例を探す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実績ある物からコピーするのが楽で正確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なければマニュアルからコピーする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関数名がわからなければ逆引き</a:t>
            </a:r>
            <a:r>
              <a:rPr lang="en-US" altLang="ja-JP" dirty="0" smtClean="0"/>
              <a:t>index</a:t>
            </a:r>
            <a:r>
              <a:rPr lang="ja-JP" altLang="en-US" dirty="0" smtClean="0"/>
              <a:t>を探す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関数を書く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引数の選択を間違えると違う答えが出てしまう</a:t>
            </a:r>
            <a:endParaRPr lang="en-US" altLang="ja-JP" dirty="0"/>
          </a:p>
          <a:p>
            <a:pPr lvl="2">
              <a:defRPr/>
            </a:pPr>
            <a:r>
              <a:rPr lang="ja-JP" altLang="en-US" dirty="0" smtClean="0"/>
              <a:t>座標系、時刻系、光行差</a:t>
            </a:r>
            <a:r>
              <a:rPr lang="ja-JP" altLang="en-US" dirty="0"/>
              <a:t>など</a:t>
            </a:r>
            <a:endParaRPr lang="en-US" altLang="ja-JP" dirty="0" smtClean="0"/>
          </a:p>
          <a:p>
            <a:pPr lvl="2">
              <a:defRPr/>
            </a:pPr>
            <a:r>
              <a:rPr lang="ja-JP" altLang="en-US" dirty="0" smtClean="0"/>
              <a:t>エラーが出ないのでバグになりやすい</a:t>
            </a:r>
            <a:endParaRPr lang="en-US" altLang="ja-JP" dirty="0" smtClean="0"/>
          </a:p>
          <a:p>
            <a:pPr lvl="2">
              <a:defRPr/>
            </a:pPr>
            <a:r>
              <a:rPr lang="ja-JP" altLang="en-US" dirty="0" smtClean="0"/>
              <a:t>出て来た答えをよく考える、他の情報と比べる、等でチェック。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単位</a:t>
            </a:r>
            <a:r>
              <a:rPr lang="ja-JP" altLang="en-US" dirty="0"/>
              <a:t>に</a:t>
            </a:r>
            <a:r>
              <a:rPr lang="ja-JP" altLang="en-US" dirty="0" smtClean="0"/>
              <a:t>注意。角度は</a:t>
            </a:r>
            <a:r>
              <a:rPr lang="en-US" altLang="ja-JP" dirty="0" smtClean="0"/>
              <a:t>rad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距離は</a:t>
            </a:r>
            <a:r>
              <a:rPr lang="en-US" altLang="ja-JP" dirty="0" smtClean="0"/>
              <a:t>km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時刻</a:t>
            </a:r>
            <a:r>
              <a:rPr lang="ja-JP" altLang="en-US" dirty="0"/>
              <a:t>の</a:t>
            </a:r>
            <a:r>
              <a:rPr lang="en-US" altLang="ja-JP" dirty="0" smtClean="0"/>
              <a:t>ET</a:t>
            </a:r>
            <a:r>
              <a:rPr lang="ja-JP" altLang="en-US" dirty="0" smtClean="0"/>
              <a:t>は秒</a:t>
            </a:r>
            <a:r>
              <a:rPr lang="ja-JP" altLang="en-US" dirty="0"/>
              <a:t>。</a:t>
            </a:r>
            <a:endParaRPr lang="en-US" altLang="ja-JP" dirty="0" smtClean="0"/>
          </a:p>
          <a:p>
            <a:pPr lvl="1">
              <a:defRPr/>
            </a:pPr>
            <a:r>
              <a:rPr lang="en-US" altLang="ja-JP" dirty="0" smtClean="0"/>
              <a:t>found</a:t>
            </a:r>
            <a:r>
              <a:rPr lang="ja-JP" altLang="en-US" dirty="0" smtClean="0"/>
              <a:t>フラグがあるものはフラグを使ってエラー処理へ</a:t>
            </a:r>
            <a:endParaRPr lang="en-US" altLang="ja-JP" dirty="0" smtClean="0"/>
          </a:p>
          <a:p>
            <a:pPr>
              <a:defRPr/>
            </a:pPr>
            <a:endParaRPr lang="ja-JP" altLang="en-US" dirty="0"/>
          </a:p>
        </p:txBody>
      </p:sp>
      <p:sp>
        <p:nvSpPr>
          <p:cNvPr id="49156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718EAC42-BF15-48CD-9169-C01D9C85EF37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57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09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メタカーネルの書き方、利点</a:t>
            </a:r>
          </a:p>
        </p:txBody>
      </p:sp>
      <p:sp>
        <p:nvSpPr>
          <p:cNvPr id="53251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48D657EE-04E3-4F25-A18A-6BBFFDCC70BD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58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3252" name="正方形/長方形 4"/>
          <p:cNvSpPr>
            <a:spLocks noChangeArrowheads="1"/>
          </p:cNvSpPr>
          <p:nvPr/>
        </p:nvSpPr>
        <p:spPr bwMode="auto">
          <a:xfrm>
            <a:off x="1128713" y="2325688"/>
            <a:ext cx="2886075" cy="45243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\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begindata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PATH_VALUES  = </a:t>
            </a:r>
            <a:r>
              <a:rPr lang="en-US" altLang="ja-JP" sz="12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           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'../../kernels/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fk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',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'../../kernels/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lsk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',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'../../kernels/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pck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',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'../../kernels/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spk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' 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)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PATH_SYMBOLS = (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'FK',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'LSK',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'PCK',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'SPK'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)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KERNELS_TO_LOAD = ( 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'$</a:t>
            </a:r>
            <a:r>
              <a:rPr lang="en-US" altLang="ja-JP" sz="12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LSK/naif0012.tls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',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'$</a:t>
            </a:r>
            <a:r>
              <a:rPr lang="en-US" altLang="ja-JP" sz="12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FK/MIZ.tf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',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'$PCK/pck00010.tpc',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'$</a:t>
            </a:r>
            <a:r>
              <a:rPr lang="en-US" altLang="ja-JP" sz="12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SPK/de430.bsp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',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'$</a:t>
            </a:r>
            <a:r>
              <a:rPr lang="en-US" altLang="ja-JP" sz="12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SPK/</a:t>
            </a:r>
            <a:r>
              <a:rPr lang="en-US" altLang="ja-JP" sz="1200" dirty="0" err="1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MIZ.bsp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‘</a:t>
            </a: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</a:t>
            </a:r>
            <a:r>
              <a:rPr lang="en-US" altLang="ja-JP" sz="12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eaLnBrk="1" hangingPunct="1"/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\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begintext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\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begintext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以下、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\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begindata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まではコメントとして扱われる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3253" name="正方形/長方形 6"/>
          <p:cNvSpPr>
            <a:spLocks noChangeArrowheads="1"/>
          </p:cNvSpPr>
          <p:nvPr/>
        </p:nvSpPr>
        <p:spPr bwMode="auto">
          <a:xfrm>
            <a:off x="4498975" y="4978648"/>
            <a:ext cx="3906838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strcpy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(meta, “</a:t>
            </a:r>
            <a:r>
              <a:rPr lang="en-US" altLang="ja-JP" sz="14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META.TM”);</a:t>
            </a:r>
            <a:endParaRPr lang="en-US" altLang="ja-JP" sz="1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furnsh_c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 meta );</a:t>
            </a:r>
          </a:p>
          <a:p>
            <a:pPr eaLnBrk="1" hangingPunct="1"/>
            <a:endParaRPr lang="en-US" altLang="ja-JP" sz="1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あるいは簡単に</a:t>
            </a:r>
            <a:endParaRPr lang="en-US" altLang="ja-JP" sz="1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furnsh_c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(“</a:t>
            </a:r>
            <a:r>
              <a:rPr lang="en-US" altLang="ja-JP" sz="14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META.TM”);</a:t>
            </a:r>
            <a:endParaRPr lang="en-US" altLang="ja-JP" sz="1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endParaRPr lang="en-US" altLang="ja-JP" sz="1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等。</a:t>
            </a:r>
          </a:p>
        </p:txBody>
      </p:sp>
      <p:sp>
        <p:nvSpPr>
          <p:cNvPr id="53254" name="テキスト ボックス 7"/>
          <p:cNvSpPr txBox="1">
            <a:spLocks noChangeArrowheads="1"/>
          </p:cNvSpPr>
          <p:nvPr/>
        </p:nvSpPr>
        <p:spPr bwMode="auto">
          <a:xfrm>
            <a:off x="400050" y="2020888"/>
            <a:ext cx="182556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400" b="1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例　</a:t>
            </a:r>
            <a:r>
              <a:rPr lang="en-US" altLang="ja-JP" sz="1400" b="1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meta.tm</a:t>
            </a:r>
            <a:endParaRPr lang="ja-JP" altLang="en-US" sz="14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3255" name="テキスト ボックス 8"/>
          <p:cNvSpPr txBox="1">
            <a:spLocks noChangeArrowheads="1"/>
          </p:cNvSpPr>
          <p:nvPr/>
        </p:nvSpPr>
        <p:spPr bwMode="auto">
          <a:xfrm>
            <a:off x="4418806" y="4688977"/>
            <a:ext cx="4067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4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furnsh_c</a:t>
            </a:r>
            <a:r>
              <a:rPr lang="ja-JP" altLang="en-US" sz="14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でメタカーネル自体を</a:t>
            </a:r>
            <a:r>
              <a:rPr lang="ja-JP" altLang="en-US" sz="1400" b="1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ロード</a:t>
            </a:r>
            <a:endParaRPr lang="ja-JP" altLang="en-US" sz="14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3256" name="テキスト ボックス 8"/>
          <p:cNvSpPr txBox="1">
            <a:spLocks noChangeArrowheads="1"/>
          </p:cNvSpPr>
          <p:nvPr/>
        </p:nvSpPr>
        <p:spPr bwMode="auto">
          <a:xfrm>
            <a:off x="4137819" y="1851818"/>
            <a:ext cx="4850906" cy="255454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・たくさん</a:t>
            </a:r>
            <a:r>
              <a:rPr lang="ja-JP" altLang="en-US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のファイルをロードする</a:t>
            </a:r>
            <a:r>
              <a:rPr lang="ja-JP" altLang="en-US" sz="16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時便利</a:t>
            </a:r>
            <a:endParaRPr lang="en-US" altLang="ja-JP" sz="1600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・再コンパイル</a:t>
            </a:r>
            <a:r>
              <a:rPr lang="ja-JP" altLang="en-US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の必要が</a:t>
            </a:r>
            <a:r>
              <a:rPr lang="ja-JP" altLang="en-US" sz="16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ない</a:t>
            </a:r>
            <a:endParaRPr lang="en-US" altLang="ja-JP" sz="1600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・探査では新しいカーネルが毎日増えていくので、メタカーネルを自動生成し、決まったファイル名にシンボリックリンク</a:t>
            </a:r>
            <a:endParaRPr lang="en-US" altLang="ja-JP" sz="1600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・下にあるものがより有効（探査機軌道・姿勢が更新される時などに注意）</a:t>
            </a:r>
            <a:endParaRPr lang="en-US" altLang="ja-JP" sz="1600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・ファイルが多すぎると混乱の元にもなりうる</a:t>
            </a:r>
            <a:endParaRPr lang="en-US" altLang="ja-JP" sz="1600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6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PATH_SYMBOLS</a:t>
            </a:r>
            <a:r>
              <a:rPr lang="ja-JP" altLang="en-US" sz="16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の名前が長すぎると読み込めないという問題が最近あった</a:t>
            </a:r>
            <a:endParaRPr lang="en-US" altLang="ja-JP" sz="16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994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コンパイル</a:t>
            </a:r>
          </a:p>
        </p:txBody>
      </p:sp>
      <p:sp>
        <p:nvSpPr>
          <p:cNvPr id="5120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Ｃ言語（例）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gcc</a:t>
            </a:r>
            <a:r>
              <a:rPr lang="en-US" altLang="ja-JP" dirty="0" smtClean="0"/>
              <a:t> –o test </a:t>
            </a:r>
            <a:r>
              <a:rPr lang="en-US" altLang="ja-JP" dirty="0" err="1" smtClean="0"/>
              <a:t>test.c</a:t>
            </a:r>
            <a:r>
              <a:rPr lang="en-US" altLang="ja-JP" dirty="0" smtClean="0"/>
              <a:t>  /</a:t>
            </a:r>
            <a:r>
              <a:rPr lang="en-US" altLang="ja-JP" dirty="0" err="1" smtClean="0"/>
              <a:t>usr</a:t>
            </a:r>
            <a:r>
              <a:rPr lang="en-US" altLang="ja-JP" dirty="0" smtClean="0"/>
              <a:t>/local/…/lib/</a:t>
            </a:r>
            <a:r>
              <a:rPr lang="en-US" altLang="ja-JP" dirty="0" err="1" smtClean="0"/>
              <a:t>cspicelib.a</a:t>
            </a:r>
            <a:r>
              <a:rPr lang="en-US" altLang="ja-JP" dirty="0" smtClean="0"/>
              <a:t> </a:t>
            </a:r>
          </a:p>
          <a:p>
            <a:pPr lvl="1">
              <a:buFont typeface="Wingdings" pitchFamily="2" charset="2"/>
              <a:buNone/>
            </a:pPr>
            <a:r>
              <a:rPr lang="ja-JP" altLang="en-US" dirty="0" smtClean="0"/>
              <a:t>　　</a:t>
            </a:r>
            <a:r>
              <a:rPr lang="en-US" altLang="ja-JP" dirty="0" smtClean="0"/>
              <a:t>–I /</a:t>
            </a:r>
            <a:r>
              <a:rPr lang="en-US" altLang="ja-JP" dirty="0" err="1" smtClean="0"/>
              <a:t>usr</a:t>
            </a:r>
            <a:r>
              <a:rPr lang="en-US" altLang="ja-JP" dirty="0" smtClean="0"/>
              <a:t>/local/…/spice/</a:t>
            </a:r>
            <a:r>
              <a:rPr lang="en-US" altLang="ja-JP" dirty="0" err="1" smtClean="0"/>
              <a:t>inc</a:t>
            </a:r>
            <a:r>
              <a:rPr lang="en-US" altLang="ja-JP" dirty="0" smtClean="0"/>
              <a:t> –lm</a:t>
            </a:r>
          </a:p>
          <a:p>
            <a:r>
              <a:rPr lang="en-US" altLang="ja-JP" dirty="0" smtClean="0"/>
              <a:t>Fortran</a:t>
            </a:r>
            <a:r>
              <a:rPr lang="ja-JP" altLang="en-US" dirty="0"/>
              <a:t> （例）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ifort</a:t>
            </a:r>
            <a:r>
              <a:rPr lang="en-US" altLang="ja-JP" dirty="0" smtClean="0"/>
              <a:t> –o test test.f90 /</a:t>
            </a:r>
            <a:r>
              <a:rPr lang="en-US" altLang="ja-JP" dirty="0" err="1" smtClean="0"/>
              <a:t>usr</a:t>
            </a:r>
            <a:r>
              <a:rPr lang="en-US" altLang="ja-JP" dirty="0" smtClean="0"/>
              <a:t>/local/…/lib/</a:t>
            </a:r>
            <a:r>
              <a:rPr lang="en-US" altLang="ja-JP" dirty="0" err="1" smtClean="0"/>
              <a:t>spicelib.a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lang="en-US" altLang="ja-JP" dirty="0" smtClean="0"/>
              <a:t>Mice, Icy, </a:t>
            </a:r>
            <a:r>
              <a:rPr lang="en-US" altLang="ja-JP" dirty="0" err="1" smtClean="0"/>
              <a:t>Spiceypy</a:t>
            </a:r>
            <a:r>
              <a:rPr lang="ja-JP" altLang="en-US" dirty="0" smtClean="0"/>
              <a:t>ではコンパイル不要</a:t>
            </a:r>
            <a:endParaRPr lang="en-US" altLang="ja-JP" dirty="0" smtClean="0"/>
          </a:p>
          <a:p>
            <a:pPr marL="0" indent="0">
              <a:buNone/>
            </a:pPr>
            <a:endParaRPr lang="ja-JP" altLang="en-US" dirty="0" smtClean="0"/>
          </a:p>
        </p:txBody>
      </p:sp>
      <p:sp>
        <p:nvSpPr>
          <p:cNvPr id="51204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9942AE59-2453-4A8F-B888-3BDA63EEBCEF}" type="slidenum">
              <a:rPr kumimoji="0" lang="ja-JP" altLang="en-US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59</a:t>
            </a:fld>
            <a:endParaRPr kumimoji="0"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911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１　</a:t>
            </a:r>
            <a:r>
              <a:rPr lang="en-US" altLang="ja-JP" dirty="0" smtClean="0"/>
              <a:t>SPICE</a:t>
            </a:r>
            <a:r>
              <a:rPr lang="ja-JP" altLang="en-US" dirty="0" smtClean="0"/>
              <a:t>について（復習）</a:t>
            </a:r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460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48B0C2A7-F7D4-4481-909C-6FD9B7EF0E96}" type="slidenum">
              <a:rPr kumimoji="0" lang="ja-JP" altLang="en-US" smtClean="0">
                <a:solidFill>
                  <a:schemeClr val="bg2"/>
                </a:solidFill>
              </a:rPr>
              <a:pPr eaLnBrk="1" hangingPunct="1"/>
              <a:t>6</a:t>
            </a:fld>
            <a:endParaRPr kumimoji="0" lang="en-US" altLang="ja-JP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Makefile</a:t>
            </a:r>
            <a:r>
              <a:rPr lang="ja-JP" altLang="en-US" smtClean="0"/>
              <a:t>の利用　例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4581525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altLang="ja-JP" dirty="0" smtClean="0"/>
              <a:t>CC = </a:t>
            </a:r>
            <a:r>
              <a:rPr lang="en-US" altLang="ja-JP" dirty="0" err="1" smtClean="0"/>
              <a:t>gcc</a:t>
            </a:r>
            <a:endParaRPr lang="en-US" altLang="ja-JP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altLang="ja-JP" dirty="0" smtClean="0"/>
              <a:t>LIB_DIR = /</a:t>
            </a:r>
            <a:r>
              <a:rPr lang="en-US" altLang="ja-JP" dirty="0" err="1" smtClean="0"/>
              <a:t>usr</a:t>
            </a:r>
            <a:r>
              <a:rPr lang="en-US" altLang="ja-JP" dirty="0" smtClean="0"/>
              <a:t>/local/</a:t>
            </a:r>
            <a:r>
              <a:rPr lang="en-US" altLang="ja-JP" dirty="0" err="1" smtClean="0"/>
              <a:t>cspice</a:t>
            </a:r>
            <a:r>
              <a:rPr lang="en-US" altLang="ja-JP" dirty="0" smtClean="0"/>
              <a:t>/lib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ja-JP" dirty="0" smtClean="0"/>
              <a:t>INC_DIR = /</a:t>
            </a:r>
            <a:r>
              <a:rPr lang="en-US" altLang="ja-JP" dirty="0" err="1" smtClean="0"/>
              <a:t>usr</a:t>
            </a:r>
            <a:r>
              <a:rPr lang="en-US" altLang="ja-JP" dirty="0" smtClean="0"/>
              <a:t>/local/</a:t>
            </a:r>
            <a:r>
              <a:rPr lang="en-US" altLang="ja-JP" dirty="0" err="1" smtClean="0"/>
              <a:t>cspice</a:t>
            </a:r>
            <a:r>
              <a:rPr lang="en-US" altLang="ja-JP" dirty="0" smtClean="0"/>
              <a:t>/include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ja-JP" dirty="0" smtClean="0"/>
              <a:t>LIB = ${LIB_DIR}/</a:t>
            </a:r>
            <a:r>
              <a:rPr lang="en-US" altLang="ja-JP" dirty="0" err="1" smtClean="0"/>
              <a:t>cspice.a</a:t>
            </a:r>
            <a:endParaRPr lang="en-US" altLang="ja-JP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altLang="ja-JP" dirty="0" smtClean="0"/>
              <a:t>INC = -I ${INC_DIR}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ja-JP" dirty="0" smtClean="0"/>
              <a:t>MATH = -lm</a:t>
            </a:r>
          </a:p>
          <a:p>
            <a:pPr>
              <a:buFont typeface="Wingdings" pitchFamily="2" charset="2"/>
              <a:buNone/>
              <a:defRPr/>
            </a:pPr>
            <a:endParaRPr lang="en-US" altLang="ja-JP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altLang="ja-JP" dirty="0" smtClean="0"/>
              <a:t>test: </a:t>
            </a:r>
            <a:r>
              <a:rPr lang="en-US" altLang="ja-JP" dirty="0" err="1" smtClean="0"/>
              <a:t>test.c</a:t>
            </a:r>
            <a:endParaRPr lang="en-US" altLang="ja-JP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altLang="ja-JP" dirty="0" smtClean="0"/>
              <a:t>        ${CC} -o test  </a:t>
            </a:r>
            <a:r>
              <a:rPr lang="en-US" altLang="ja-JP" dirty="0" err="1" smtClean="0"/>
              <a:t>test.c</a:t>
            </a:r>
            <a:r>
              <a:rPr lang="en-US" altLang="ja-JP" dirty="0" smtClean="0"/>
              <a:t> ${LIB} ${INC} ${MATH}</a:t>
            </a:r>
            <a:r>
              <a:rPr lang="ja-JP" altLang="en-US" dirty="0" smtClean="0"/>
              <a:t>　　　</a:t>
            </a:r>
            <a:r>
              <a:rPr lang="en-US" altLang="ja-JP" dirty="0" smtClean="0"/>
              <a:t>※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ja-JP" dirty="0" smtClean="0"/>
              <a:t>clean 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ja-JP" dirty="0" smtClean="0"/>
              <a:t>        </a:t>
            </a:r>
            <a:r>
              <a:rPr lang="en-US" altLang="ja-JP" dirty="0" err="1" smtClean="0"/>
              <a:t>rm</a:t>
            </a:r>
            <a:r>
              <a:rPr lang="en-US" altLang="ja-JP" dirty="0" smtClean="0"/>
              <a:t> *.o test</a:t>
            </a:r>
            <a:r>
              <a:rPr lang="ja-JP" altLang="en-US" dirty="0" smtClean="0"/>
              <a:t>　　　　　　　　　　　　　　　　　　　　　　　　　　</a:t>
            </a:r>
            <a:r>
              <a:rPr lang="en-US" altLang="ja-JP" dirty="0" smtClean="0"/>
              <a:t>†</a:t>
            </a:r>
          </a:p>
          <a:p>
            <a:pPr>
              <a:buFont typeface="Wingdings" pitchFamily="2" charset="2"/>
              <a:buNone/>
              <a:defRPr/>
            </a:pP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コマンドラインから</a:t>
            </a:r>
            <a:endParaRPr lang="en-US" altLang="ja-JP" dirty="0" smtClean="0"/>
          </a:p>
          <a:p>
            <a:pPr>
              <a:buFont typeface="Wingdings" pitchFamily="2" charset="2"/>
              <a:buNone/>
              <a:defRPr/>
            </a:pPr>
            <a:r>
              <a:rPr lang="ja-JP" altLang="en-US" dirty="0" smtClean="0"/>
              <a:t>　　</a:t>
            </a:r>
            <a:r>
              <a:rPr lang="en-US" altLang="ja-JP" dirty="0" smtClean="0"/>
              <a:t>&gt;make test</a:t>
            </a:r>
            <a:r>
              <a:rPr lang="ja-JP" altLang="en-US" dirty="0" smtClean="0"/>
              <a:t>　等と打つと</a:t>
            </a:r>
            <a:r>
              <a:rPr lang="en-US" altLang="ja-JP" dirty="0" smtClean="0"/>
              <a:t>※</a:t>
            </a:r>
            <a:r>
              <a:rPr lang="ja-JP" altLang="en-US" dirty="0" smtClean="0"/>
              <a:t>の部分が実行される。</a:t>
            </a:r>
            <a:endParaRPr lang="en-US" altLang="ja-JP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altLang="ja-JP" dirty="0"/>
              <a:t> </a:t>
            </a:r>
            <a:r>
              <a:rPr lang="en-US" altLang="ja-JP" dirty="0" smtClean="0"/>
              <a:t>   &gt; make clean</a:t>
            </a:r>
            <a:r>
              <a:rPr lang="ja-JP" altLang="en-US" dirty="0" smtClean="0"/>
              <a:t>とすると　</a:t>
            </a:r>
            <a:r>
              <a:rPr lang="en-US" altLang="ja-JP" dirty="0" smtClean="0"/>
              <a:t>†</a:t>
            </a:r>
            <a:r>
              <a:rPr lang="ja-JP" altLang="en-US" dirty="0" smtClean="0"/>
              <a:t>の部分が実行される。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コマンドの前の空白は</a:t>
            </a:r>
            <a:r>
              <a:rPr lang="ja-JP" altLang="en-US" dirty="0" smtClean="0">
                <a:solidFill>
                  <a:srgbClr val="FF0000"/>
                </a:solidFill>
              </a:rPr>
              <a:t>タブが入っている！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52228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249530D4-996E-42DA-B030-E2D010522111}" type="slidenum">
              <a:rPr kumimoji="0" lang="ja-JP" altLang="en-US" smtClean="0"/>
              <a:pPr eaLnBrk="1" hangingPunct="1"/>
              <a:t>60</a:t>
            </a:fld>
            <a:endParaRPr kumimoji="0" lang="en-US" altLang="ja-JP" smtClean="0"/>
          </a:p>
        </p:txBody>
      </p:sp>
      <p:sp>
        <p:nvSpPr>
          <p:cNvPr id="2" name="正方形/長方形 1"/>
          <p:cNvSpPr/>
          <p:nvPr/>
        </p:nvSpPr>
        <p:spPr>
          <a:xfrm>
            <a:off x="1136650" y="1952625"/>
            <a:ext cx="6067425" cy="32496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271463" y="4406900"/>
            <a:ext cx="1063625" cy="1908175"/>
          </a:xfrm>
          <a:custGeom>
            <a:avLst/>
            <a:gdLst>
              <a:gd name="connsiteX0" fmla="*/ 914400 w 1062681"/>
              <a:gd name="connsiteY0" fmla="*/ 1907292 h 1907292"/>
              <a:gd name="connsiteX1" fmla="*/ 852616 w 1062681"/>
              <a:gd name="connsiteY1" fmla="*/ 1882578 h 1907292"/>
              <a:gd name="connsiteX2" fmla="*/ 815546 w 1062681"/>
              <a:gd name="connsiteY2" fmla="*/ 1857865 h 1907292"/>
              <a:gd name="connsiteX3" fmla="*/ 716692 w 1062681"/>
              <a:gd name="connsiteY3" fmla="*/ 1833151 h 1907292"/>
              <a:gd name="connsiteX4" fmla="*/ 667265 w 1062681"/>
              <a:gd name="connsiteY4" fmla="*/ 1808438 h 1907292"/>
              <a:gd name="connsiteX5" fmla="*/ 605481 w 1062681"/>
              <a:gd name="connsiteY5" fmla="*/ 1783724 h 1907292"/>
              <a:gd name="connsiteX6" fmla="*/ 556054 w 1062681"/>
              <a:gd name="connsiteY6" fmla="*/ 1734297 h 1907292"/>
              <a:gd name="connsiteX7" fmla="*/ 518983 w 1062681"/>
              <a:gd name="connsiteY7" fmla="*/ 1721940 h 1907292"/>
              <a:gd name="connsiteX8" fmla="*/ 457200 w 1062681"/>
              <a:gd name="connsiteY8" fmla="*/ 1697227 h 1907292"/>
              <a:gd name="connsiteX9" fmla="*/ 420129 w 1062681"/>
              <a:gd name="connsiteY9" fmla="*/ 1647800 h 1907292"/>
              <a:gd name="connsiteX10" fmla="*/ 321275 w 1062681"/>
              <a:gd name="connsiteY10" fmla="*/ 1586016 h 1907292"/>
              <a:gd name="connsiteX11" fmla="*/ 259492 w 1062681"/>
              <a:gd name="connsiteY11" fmla="*/ 1511875 h 1907292"/>
              <a:gd name="connsiteX12" fmla="*/ 172994 w 1062681"/>
              <a:gd name="connsiteY12" fmla="*/ 1400665 h 1907292"/>
              <a:gd name="connsiteX13" fmla="*/ 160637 w 1062681"/>
              <a:gd name="connsiteY13" fmla="*/ 1351238 h 1907292"/>
              <a:gd name="connsiteX14" fmla="*/ 98854 w 1062681"/>
              <a:gd name="connsiteY14" fmla="*/ 1277097 h 1907292"/>
              <a:gd name="connsiteX15" fmla="*/ 86497 w 1062681"/>
              <a:gd name="connsiteY15" fmla="*/ 1227670 h 1907292"/>
              <a:gd name="connsiteX16" fmla="*/ 61783 w 1062681"/>
              <a:gd name="connsiteY16" fmla="*/ 1190600 h 1907292"/>
              <a:gd name="connsiteX17" fmla="*/ 37070 w 1062681"/>
              <a:gd name="connsiteY17" fmla="*/ 1141173 h 1907292"/>
              <a:gd name="connsiteX18" fmla="*/ 12356 w 1062681"/>
              <a:gd name="connsiteY18" fmla="*/ 1042319 h 1907292"/>
              <a:gd name="connsiteX19" fmla="*/ 0 w 1062681"/>
              <a:gd name="connsiteY19" fmla="*/ 992892 h 1907292"/>
              <a:gd name="connsiteX20" fmla="*/ 12356 w 1062681"/>
              <a:gd name="connsiteY20" fmla="*/ 696330 h 1907292"/>
              <a:gd name="connsiteX21" fmla="*/ 24713 w 1062681"/>
              <a:gd name="connsiteY21" fmla="*/ 646903 h 1907292"/>
              <a:gd name="connsiteX22" fmla="*/ 49427 w 1062681"/>
              <a:gd name="connsiteY22" fmla="*/ 597475 h 1907292"/>
              <a:gd name="connsiteX23" fmla="*/ 111210 w 1062681"/>
              <a:gd name="connsiteY23" fmla="*/ 436838 h 1907292"/>
              <a:gd name="connsiteX24" fmla="*/ 160637 w 1062681"/>
              <a:gd name="connsiteY24" fmla="*/ 362697 h 1907292"/>
              <a:gd name="connsiteX25" fmla="*/ 234778 w 1062681"/>
              <a:gd name="connsiteY25" fmla="*/ 288557 h 1907292"/>
              <a:gd name="connsiteX26" fmla="*/ 296562 w 1062681"/>
              <a:gd name="connsiteY26" fmla="*/ 239130 h 1907292"/>
              <a:gd name="connsiteX27" fmla="*/ 383059 w 1062681"/>
              <a:gd name="connsiteY27" fmla="*/ 189703 h 1907292"/>
              <a:gd name="connsiteX28" fmla="*/ 432486 w 1062681"/>
              <a:gd name="connsiteY28" fmla="*/ 152632 h 1907292"/>
              <a:gd name="connsiteX29" fmla="*/ 506627 w 1062681"/>
              <a:gd name="connsiteY29" fmla="*/ 103205 h 1907292"/>
              <a:gd name="connsiteX30" fmla="*/ 556054 w 1062681"/>
              <a:gd name="connsiteY30" fmla="*/ 90848 h 1907292"/>
              <a:gd name="connsiteX31" fmla="*/ 630194 w 1062681"/>
              <a:gd name="connsiteY31" fmla="*/ 66135 h 1907292"/>
              <a:gd name="connsiteX32" fmla="*/ 691978 w 1062681"/>
              <a:gd name="connsiteY32" fmla="*/ 53778 h 1907292"/>
              <a:gd name="connsiteX33" fmla="*/ 790832 w 1062681"/>
              <a:gd name="connsiteY33" fmla="*/ 29065 h 1907292"/>
              <a:gd name="connsiteX34" fmla="*/ 877329 w 1062681"/>
              <a:gd name="connsiteY34" fmla="*/ 16708 h 1907292"/>
              <a:gd name="connsiteX35" fmla="*/ 1062681 w 1062681"/>
              <a:gd name="connsiteY35" fmla="*/ 4351 h 190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62681" h="1907292">
                <a:moveTo>
                  <a:pt x="914400" y="1907292"/>
                </a:moveTo>
                <a:cubicBezTo>
                  <a:pt x="893805" y="1899054"/>
                  <a:pt x="872455" y="1892498"/>
                  <a:pt x="852616" y="1882578"/>
                </a:cubicBezTo>
                <a:cubicBezTo>
                  <a:pt x="839333" y="1875937"/>
                  <a:pt x="828829" y="1864506"/>
                  <a:pt x="815546" y="1857865"/>
                </a:cubicBezTo>
                <a:cubicBezTo>
                  <a:pt x="790215" y="1845200"/>
                  <a:pt x="740192" y="1837851"/>
                  <a:pt x="716692" y="1833151"/>
                </a:cubicBezTo>
                <a:cubicBezTo>
                  <a:pt x="700216" y="1824913"/>
                  <a:pt x="684098" y="1815919"/>
                  <a:pt x="667265" y="1808438"/>
                </a:cubicBezTo>
                <a:cubicBezTo>
                  <a:pt x="646996" y="1799429"/>
                  <a:pt x="623937" y="1796028"/>
                  <a:pt x="605481" y="1783724"/>
                </a:cubicBezTo>
                <a:cubicBezTo>
                  <a:pt x="586094" y="1770799"/>
                  <a:pt x="575014" y="1747840"/>
                  <a:pt x="556054" y="1734297"/>
                </a:cubicBezTo>
                <a:cubicBezTo>
                  <a:pt x="545455" y="1726726"/>
                  <a:pt x="531179" y="1726514"/>
                  <a:pt x="518983" y="1721940"/>
                </a:cubicBezTo>
                <a:cubicBezTo>
                  <a:pt x="498214" y="1714152"/>
                  <a:pt x="477794" y="1705465"/>
                  <a:pt x="457200" y="1697227"/>
                </a:cubicBezTo>
                <a:cubicBezTo>
                  <a:pt x="444843" y="1680751"/>
                  <a:pt x="434692" y="1662363"/>
                  <a:pt x="420129" y="1647800"/>
                </a:cubicBezTo>
                <a:cubicBezTo>
                  <a:pt x="388048" y="1615719"/>
                  <a:pt x="360427" y="1605592"/>
                  <a:pt x="321275" y="1586016"/>
                </a:cubicBezTo>
                <a:cubicBezTo>
                  <a:pt x="259924" y="1493988"/>
                  <a:pt x="338769" y="1607007"/>
                  <a:pt x="259492" y="1511875"/>
                </a:cubicBezTo>
                <a:cubicBezTo>
                  <a:pt x="229427" y="1475797"/>
                  <a:pt x="172994" y="1400665"/>
                  <a:pt x="172994" y="1400665"/>
                </a:cubicBezTo>
                <a:cubicBezTo>
                  <a:pt x="168875" y="1384189"/>
                  <a:pt x="170057" y="1365369"/>
                  <a:pt x="160637" y="1351238"/>
                </a:cubicBezTo>
                <a:cubicBezTo>
                  <a:pt x="85260" y="1238171"/>
                  <a:pt x="158713" y="1436721"/>
                  <a:pt x="98854" y="1277097"/>
                </a:cubicBezTo>
                <a:cubicBezTo>
                  <a:pt x="92891" y="1261196"/>
                  <a:pt x="93187" y="1243280"/>
                  <a:pt x="86497" y="1227670"/>
                </a:cubicBezTo>
                <a:cubicBezTo>
                  <a:pt x="80647" y="1214020"/>
                  <a:pt x="69151" y="1203494"/>
                  <a:pt x="61783" y="1190600"/>
                </a:cubicBezTo>
                <a:cubicBezTo>
                  <a:pt x="52644" y="1174607"/>
                  <a:pt x="44326" y="1158104"/>
                  <a:pt x="37070" y="1141173"/>
                </a:cubicBezTo>
                <a:cubicBezTo>
                  <a:pt x="21783" y="1105503"/>
                  <a:pt x="21283" y="1082490"/>
                  <a:pt x="12356" y="1042319"/>
                </a:cubicBezTo>
                <a:cubicBezTo>
                  <a:pt x="8672" y="1025741"/>
                  <a:pt x="4119" y="1009368"/>
                  <a:pt x="0" y="992892"/>
                </a:cubicBezTo>
                <a:cubicBezTo>
                  <a:pt x="4119" y="894038"/>
                  <a:pt x="5307" y="795018"/>
                  <a:pt x="12356" y="696330"/>
                </a:cubicBezTo>
                <a:cubicBezTo>
                  <a:pt x="13566" y="679390"/>
                  <a:pt x="18750" y="662804"/>
                  <a:pt x="24713" y="646903"/>
                </a:cubicBezTo>
                <a:cubicBezTo>
                  <a:pt x="31181" y="629655"/>
                  <a:pt x="41189" y="613951"/>
                  <a:pt x="49427" y="597475"/>
                </a:cubicBezTo>
                <a:cubicBezTo>
                  <a:pt x="65909" y="498579"/>
                  <a:pt x="51120" y="534485"/>
                  <a:pt x="111210" y="436838"/>
                </a:cubicBezTo>
                <a:cubicBezTo>
                  <a:pt x="126777" y="411542"/>
                  <a:pt x="139634" y="383699"/>
                  <a:pt x="160637" y="362697"/>
                </a:cubicBezTo>
                <a:cubicBezTo>
                  <a:pt x="185351" y="337984"/>
                  <a:pt x="215391" y="317637"/>
                  <a:pt x="234778" y="288557"/>
                </a:cubicBezTo>
                <a:cubicBezTo>
                  <a:pt x="266717" y="240649"/>
                  <a:pt x="245403" y="256182"/>
                  <a:pt x="296562" y="239130"/>
                </a:cubicBezTo>
                <a:cubicBezTo>
                  <a:pt x="475752" y="104735"/>
                  <a:pt x="250973" y="265181"/>
                  <a:pt x="383059" y="189703"/>
                </a:cubicBezTo>
                <a:cubicBezTo>
                  <a:pt x="400940" y="179485"/>
                  <a:pt x="415614" y="164442"/>
                  <a:pt x="432486" y="152632"/>
                </a:cubicBezTo>
                <a:cubicBezTo>
                  <a:pt x="456819" y="135599"/>
                  <a:pt x="477812" y="110409"/>
                  <a:pt x="506627" y="103205"/>
                </a:cubicBezTo>
                <a:cubicBezTo>
                  <a:pt x="523103" y="99086"/>
                  <a:pt x="539787" y="95728"/>
                  <a:pt x="556054" y="90848"/>
                </a:cubicBezTo>
                <a:cubicBezTo>
                  <a:pt x="581005" y="83363"/>
                  <a:pt x="604650" y="71244"/>
                  <a:pt x="630194" y="66135"/>
                </a:cubicBezTo>
                <a:cubicBezTo>
                  <a:pt x="650789" y="62016"/>
                  <a:pt x="671513" y="58501"/>
                  <a:pt x="691978" y="53778"/>
                </a:cubicBezTo>
                <a:cubicBezTo>
                  <a:pt x="725074" y="46141"/>
                  <a:pt x="757208" y="33869"/>
                  <a:pt x="790832" y="29065"/>
                </a:cubicBezTo>
                <a:lnTo>
                  <a:pt x="877329" y="16708"/>
                </a:lnTo>
                <a:cubicBezTo>
                  <a:pt x="961291" y="-11279"/>
                  <a:pt x="901375" y="4351"/>
                  <a:pt x="1062681" y="4351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812800" y="3873500"/>
            <a:ext cx="381000" cy="165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88900" y="363220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ターゲット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24200" y="3657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依存性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451100" y="3898900"/>
            <a:ext cx="736600" cy="19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74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6</a:t>
            </a:r>
            <a:r>
              <a:rPr lang="ja-JP" altLang="en-US" dirty="0" err="1" smtClean="0"/>
              <a:t>．</a:t>
            </a:r>
            <a:r>
              <a:rPr lang="ja-JP" altLang="en-US" dirty="0" smtClean="0"/>
              <a:t>練習課題</a:t>
            </a:r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0420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9A2DB968-5557-48D1-87CD-687EADF5C18E}" type="slidenum">
              <a:rPr kumimoji="0" lang="ja-JP" altLang="en-US" smtClean="0">
                <a:solidFill>
                  <a:srgbClr val="1C1C1C"/>
                </a:solidFill>
              </a:rPr>
              <a:pPr eaLnBrk="1" hangingPunct="1"/>
              <a:t>61</a:t>
            </a:fld>
            <a:endParaRPr kumimoji="0" lang="en-US" altLang="ja-JP" smtClean="0">
              <a:solidFill>
                <a:srgbClr val="1C1C1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課題</a:t>
            </a:r>
          </a:p>
        </p:txBody>
      </p:sp>
      <p:sp>
        <p:nvSpPr>
          <p:cNvPr id="61443" name="コンテンツ プレースホルダ 2"/>
          <p:cNvSpPr>
            <a:spLocks noGrp="1"/>
          </p:cNvSpPr>
          <p:nvPr>
            <p:ph idx="1"/>
          </p:nvPr>
        </p:nvSpPr>
        <p:spPr>
          <a:xfrm>
            <a:off x="1213168" y="1799343"/>
            <a:ext cx="7859712" cy="5147363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ja-JP" altLang="en-US" dirty="0" smtClean="0"/>
              <a:t>必要なカーネルを取得、適切な場所に配置して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convtm.c</a:t>
            </a:r>
            <a:r>
              <a:rPr lang="ja-JP" altLang="en-US" dirty="0" smtClean="0"/>
              <a:t>と</a:t>
            </a:r>
            <a:r>
              <a:rPr lang="en-US" altLang="ja-JP" dirty="0" err="1" smtClean="0"/>
              <a:t>mars.c</a:t>
            </a:r>
            <a:r>
              <a:rPr lang="ja-JP" altLang="en-US" dirty="0" smtClean="0"/>
              <a:t>を</a:t>
            </a:r>
            <a:r>
              <a:rPr lang="ja-JP" altLang="en-US" dirty="0" smtClean="0"/>
              <a:t>動作させよ。</a:t>
            </a:r>
            <a:r>
              <a:rPr lang="en-US" altLang="ja-JP" dirty="0" err="1" smtClean="0"/>
              <a:t>convtm.c</a:t>
            </a:r>
            <a:r>
              <a:rPr lang="ja-JP" altLang="en-US" dirty="0" smtClean="0"/>
              <a:t>の関数</a:t>
            </a:r>
            <a:r>
              <a:rPr lang="en-US" altLang="ja-JP" dirty="0" err="1" smtClean="0"/>
              <a:t>timout_c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の中身を変えてさまざまな時刻様式で出力せよ。</a:t>
            </a:r>
            <a:endParaRPr lang="en-US" altLang="ja-JP" dirty="0" smtClean="0"/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endParaRPr lang="en-US" altLang="ja-JP" dirty="0" smtClean="0"/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altLang="ja-JP" dirty="0" err="1" smtClean="0"/>
              <a:t>convtm.c</a:t>
            </a:r>
            <a:r>
              <a:rPr lang="ja-JP" altLang="en-US" dirty="0"/>
              <a:t>を流用して</a:t>
            </a:r>
            <a:r>
              <a:rPr lang="ja-JP" altLang="en-US" dirty="0" smtClean="0"/>
              <a:t>、「かぐや」レーザ</a:t>
            </a:r>
            <a:r>
              <a:rPr lang="ja-JP" altLang="en-US" dirty="0"/>
              <a:t>高度計のデータ</a:t>
            </a:r>
            <a:r>
              <a:rPr lang="en-US" altLang="ja-JP" dirty="0"/>
              <a:t>dat1.Tr</a:t>
            </a:r>
            <a:r>
              <a:rPr lang="ja-JP" altLang="en-US" dirty="0"/>
              <a:t>の</a:t>
            </a:r>
            <a:r>
              <a:rPr lang="en-US" altLang="ja-JP" dirty="0" smtClean="0"/>
              <a:t>TI</a:t>
            </a:r>
            <a:r>
              <a:rPr lang="ja-JP" altLang="en-US" dirty="0" smtClean="0"/>
              <a:t>を時刻</a:t>
            </a:r>
            <a:r>
              <a:rPr lang="ja-JP" altLang="en-US" dirty="0"/>
              <a:t>に変換せよ。データフォーマットは</a:t>
            </a:r>
            <a:r>
              <a:rPr lang="en-US" altLang="ja-JP" dirty="0"/>
              <a:t>”TI”, “</a:t>
            </a:r>
            <a:r>
              <a:rPr lang="ja-JP" altLang="en-US" dirty="0"/>
              <a:t>距離</a:t>
            </a:r>
            <a:r>
              <a:rPr lang="en-US" altLang="ja-JP" dirty="0"/>
              <a:t>”</a:t>
            </a:r>
            <a:r>
              <a:rPr lang="ja-JP" altLang="en-US" dirty="0"/>
              <a:t>である</a:t>
            </a:r>
            <a:r>
              <a:rPr lang="ja-JP" altLang="en-US" dirty="0" smtClean="0"/>
              <a:t>。かぐやの衛星番号は　</a:t>
            </a:r>
            <a:r>
              <a:rPr lang="en-US" altLang="ja-JP" dirty="0" smtClean="0"/>
              <a:t>“-131”, SCLK</a:t>
            </a:r>
            <a:r>
              <a:rPr lang="ja-JP" altLang="en-US" dirty="0" smtClean="0"/>
              <a:t>は</a:t>
            </a:r>
            <a:r>
              <a:rPr lang="en-US" altLang="ja-JP" dirty="0" smtClean="0"/>
              <a:t>”LSM_002_090610182456_01.tsc”</a:t>
            </a:r>
            <a:r>
              <a:rPr lang="ja-JP" altLang="en-US" dirty="0" err="1" smtClean="0"/>
              <a:t>。</a:t>
            </a:r>
            <a:endParaRPr lang="en-US" altLang="ja-JP" dirty="0"/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endParaRPr lang="en-US" altLang="ja-JP" dirty="0"/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altLang="ja-JP" dirty="0"/>
              <a:t>2020</a:t>
            </a:r>
            <a:r>
              <a:rPr lang="ja-JP" altLang="ja-JP" dirty="0"/>
              <a:t>年の</a:t>
            </a:r>
            <a:r>
              <a:rPr lang="en-US" altLang="ja-JP" dirty="0"/>
              <a:t>12</a:t>
            </a:r>
            <a:r>
              <a:rPr lang="ja-JP" altLang="ja-JP" dirty="0"/>
              <a:t>月</a:t>
            </a:r>
            <a:r>
              <a:rPr lang="en-US" altLang="ja-JP" dirty="0"/>
              <a:t>21</a:t>
            </a:r>
            <a:r>
              <a:rPr lang="ja-JP" altLang="ja-JP" dirty="0"/>
              <a:t>日から</a:t>
            </a:r>
            <a:r>
              <a:rPr lang="en-US" altLang="ja-JP" dirty="0"/>
              <a:t>22</a:t>
            </a:r>
            <a:r>
              <a:rPr lang="ja-JP" altLang="ja-JP" dirty="0"/>
              <a:t>日に木星と土星</a:t>
            </a:r>
            <a:r>
              <a:rPr lang="ja-JP" altLang="ja-JP" dirty="0" smtClean="0"/>
              <a:t>の</a:t>
            </a:r>
            <a:r>
              <a:rPr lang="ja-JP" altLang="en-US" dirty="0"/>
              <a:t>見かけ</a:t>
            </a:r>
            <a:r>
              <a:rPr lang="ja-JP" altLang="en-US" dirty="0" smtClean="0"/>
              <a:t>上の位置</a:t>
            </a:r>
            <a:r>
              <a:rPr lang="ja-JP" altLang="ja-JP" dirty="0" smtClean="0"/>
              <a:t>が接近</a:t>
            </a:r>
            <a:r>
              <a:rPr lang="ja-JP" altLang="en-US" dirty="0" smtClean="0"/>
              <a:t>する</a:t>
            </a:r>
            <a:r>
              <a:rPr lang="ja-JP" altLang="en-US" dirty="0" smtClean="0"/>
              <a:t>。</a:t>
            </a:r>
            <a:r>
              <a:rPr lang="en-US" altLang="ja-JP" dirty="0" smtClean="0"/>
              <a:t>CSPICE</a:t>
            </a:r>
            <a:r>
              <a:rPr lang="ja-JP" altLang="en-US" dirty="0" smtClean="0"/>
              <a:t>のルーチン</a:t>
            </a:r>
            <a:r>
              <a:rPr lang="en-US" altLang="ja-JP" dirty="0" err="1" smtClean="0"/>
              <a:t>vsep_c</a:t>
            </a:r>
            <a:r>
              <a:rPr lang="en-US" altLang="ja-JP" dirty="0" smtClean="0"/>
              <a:t>()</a:t>
            </a:r>
            <a:r>
              <a:rPr lang="ja-JP" altLang="en-US" dirty="0" smtClean="0"/>
              <a:t>を利用して地球</a:t>
            </a:r>
            <a:r>
              <a:rPr lang="ja-JP" altLang="en-US" dirty="0" smtClean="0"/>
              <a:t>から見た両者</a:t>
            </a:r>
            <a:r>
              <a:rPr lang="ja-JP" altLang="en-US" dirty="0" smtClean="0"/>
              <a:t>の離</a:t>
            </a:r>
            <a:r>
              <a:rPr lang="ja-JP" altLang="en-US" dirty="0" smtClean="0"/>
              <a:t>角を計算せよ</a:t>
            </a:r>
            <a:r>
              <a:rPr lang="ja-JP" altLang="en-US" dirty="0" smtClean="0"/>
              <a:t>。</a:t>
            </a:r>
            <a:r>
              <a:rPr lang="en-US" altLang="ja-JP" dirty="0" smtClean="0"/>
              <a:t>2020</a:t>
            </a:r>
            <a:r>
              <a:rPr lang="ja-JP" altLang="en-US" dirty="0" smtClean="0"/>
              <a:t>年の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年間、</a:t>
            </a:r>
            <a:r>
              <a:rPr lang="en-US" altLang="ja-JP" dirty="0" smtClean="0"/>
              <a:t>2020</a:t>
            </a:r>
            <a:r>
              <a:rPr lang="ja-JP" altLang="en-US" dirty="0" smtClean="0"/>
              <a:t>年</a:t>
            </a:r>
            <a:r>
              <a:rPr lang="en-US" altLang="ja-JP" dirty="0" smtClean="0"/>
              <a:t>12</a:t>
            </a:r>
            <a:r>
              <a:rPr lang="ja-JP" altLang="en-US" dirty="0" smtClean="0"/>
              <a:t>月の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か月、等を試して</a:t>
            </a:r>
            <a:r>
              <a:rPr lang="ja-JP" altLang="en-US" dirty="0"/>
              <a:t>みると</a:t>
            </a:r>
            <a:r>
              <a:rPr lang="ja-JP" altLang="en-US" dirty="0" smtClean="0"/>
              <a:t>よい。時間ステップは適宜設定</a:t>
            </a:r>
            <a:r>
              <a:rPr lang="ja-JP" altLang="en-US" dirty="0"/>
              <a:t>の</a:t>
            </a:r>
            <a:r>
              <a:rPr lang="ja-JP" altLang="en-US" dirty="0" smtClean="0"/>
              <a:t>事</a:t>
            </a:r>
            <a:r>
              <a:rPr lang="ja-JP" altLang="en-US" dirty="0"/>
              <a:t>。</a:t>
            </a:r>
            <a:endParaRPr lang="en-US" altLang="ja-JP" dirty="0"/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endParaRPr lang="en-US" altLang="ja-JP" dirty="0"/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ja-JP" altLang="en-US" dirty="0"/>
              <a:t>水星探査機</a:t>
            </a:r>
            <a:r>
              <a:rPr lang="en-US" altLang="ja-JP" dirty="0"/>
              <a:t>MESSENGER</a:t>
            </a:r>
            <a:r>
              <a:rPr lang="ja-JP" altLang="en-US" dirty="0"/>
              <a:t>（</a:t>
            </a:r>
            <a:r>
              <a:rPr lang="en-US" altLang="ja-JP" dirty="0"/>
              <a:t>-236</a:t>
            </a:r>
            <a:r>
              <a:rPr lang="ja-JP" altLang="en-US" dirty="0"/>
              <a:t>）が</a:t>
            </a:r>
            <a:r>
              <a:rPr lang="en-US" altLang="ja-JP" dirty="0"/>
              <a:t>2008</a:t>
            </a:r>
            <a:r>
              <a:rPr lang="ja-JP" altLang="en-US" dirty="0"/>
              <a:t>年</a:t>
            </a:r>
            <a:r>
              <a:rPr lang="en-US" altLang="ja-JP" dirty="0"/>
              <a:t>1</a:t>
            </a:r>
            <a:r>
              <a:rPr lang="ja-JP" altLang="en-US" dirty="0"/>
              <a:t>月</a:t>
            </a:r>
            <a:r>
              <a:rPr lang="en-US" altLang="ja-JP" dirty="0"/>
              <a:t>14</a:t>
            </a:r>
            <a:r>
              <a:rPr lang="ja-JP" altLang="en-US" dirty="0"/>
              <a:t>日に水星フライバイをした</a:t>
            </a:r>
            <a:r>
              <a:rPr lang="ja-JP" altLang="en-US" dirty="0" smtClean="0"/>
              <a:t>。</a:t>
            </a:r>
            <a:r>
              <a:rPr lang="en-US" altLang="ja-JP" dirty="0" smtClean="0"/>
              <a:t>CSPICE</a:t>
            </a:r>
            <a:r>
              <a:rPr lang="ja-JP" altLang="en-US" dirty="0" smtClean="0"/>
              <a:t>のルーチン</a:t>
            </a:r>
            <a:r>
              <a:rPr lang="en-US" altLang="ja-JP" dirty="0" err="1" smtClean="0"/>
              <a:t>occult_c</a:t>
            </a:r>
            <a:r>
              <a:rPr lang="en-US" altLang="ja-JP" dirty="0"/>
              <a:t>()</a:t>
            </a:r>
            <a:r>
              <a:rPr lang="ja-JP" altLang="en-US" dirty="0"/>
              <a:t>を使って、地上局（</a:t>
            </a:r>
            <a:r>
              <a:rPr lang="en-US" altLang="ja-JP" dirty="0"/>
              <a:t>DSS-13</a:t>
            </a:r>
            <a:r>
              <a:rPr lang="ja-JP" altLang="en-US" dirty="0"/>
              <a:t>）から見て探査機</a:t>
            </a:r>
            <a:r>
              <a:rPr lang="ja-JP" altLang="en-US" dirty="0" smtClean="0"/>
              <a:t>が水星</a:t>
            </a:r>
            <a:r>
              <a:rPr lang="ja-JP" altLang="en-US" dirty="0"/>
              <a:t>に掩蔽される時刻を見つけよ。</a:t>
            </a:r>
            <a:endParaRPr lang="en-US" altLang="ja-JP" dirty="0"/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endParaRPr lang="en-US" altLang="ja-JP" dirty="0" smtClean="0"/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altLang="ja-JP" dirty="0" smtClean="0"/>
              <a:t>(3</a:t>
            </a:r>
            <a:r>
              <a:rPr lang="ja-JP" altLang="en-US" dirty="0" smtClean="0"/>
              <a:t>の続き）</a:t>
            </a:r>
            <a:r>
              <a:rPr lang="en-US" altLang="ja-JP" dirty="0" smtClean="0"/>
              <a:t>pinpoint</a:t>
            </a:r>
            <a:r>
              <a:rPr lang="ja-JP" altLang="en-US" dirty="0" smtClean="0"/>
              <a:t>を使って地上</a:t>
            </a:r>
            <a:r>
              <a:rPr lang="ja-JP" altLang="en-US" dirty="0"/>
              <a:t>（例</a:t>
            </a:r>
            <a:r>
              <a:rPr lang="ja-JP" altLang="en-US" dirty="0" smtClean="0"/>
              <a:t>：</a:t>
            </a:r>
            <a:r>
              <a:rPr lang="ja-JP" altLang="en-US" dirty="0"/>
              <a:t>臼田</a:t>
            </a:r>
            <a:r>
              <a:rPr lang="ja-JP" altLang="en-US" dirty="0" smtClean="0"/>
              <a:t>など</a:t>
            </a:r>
            <a:r>
              <a:rPr lang="ja-JP" altLang="en-US" dirty="0"/>
              <a:t>）での</a:t>
            </a:r>
            <a:r>
              <a:rPr lang="en-US" altLang="ja-JP" dirty="0"/>
              <a:t>SPK,FK</a:t>
            </a:r>
            <a:r>
              <a:rPr lang="ja-JP" altLang="en-US" dirty="0"/>
              <a:t>を</a:t>
            </a:r>
            <a:r>
              <a:rPr lang="ja-JP" altLang="en-US" dirty="0" smtClean="0"/>
              <a:t>作り（</a:t>
            </a:r>
            <a:r>
              <a:rPr lang="en-US" altLang="ja-JP" dirty="0" smtClean="0"/>
              <a:t>Setup file</a:t>
            </a:r>
            <a:r>
              <a:rPr lang="ja-JP" altLang="en-US" dirty="0" smtClean="0"/>
              <a:t>利用可）、</a:t>
            </a:r>
            <a:r>
              <a:rPr lang="ja-JP" altLang="en-US" dirty="0"/>
              <a:t>その場所から土星</a:t>
            </a:r>
            <a:r>
              <a:rPr lang="ja-JP" altLang="en-US" dirty="0" smtClean="0"/>
              <a:t>が地平線上にある時間帯を</a:t>
            </a:r>
            <a:r>
              <a:rPr lang="en-US" altLang="ja-JP" dirty="0" smtClean="0"/>
              <a:t>2020</a:t>
            </a:r>
            <a:r>
              <a:rPr lang="ja-JP" altLang="en-US" dirty="0" smtClean="0"/>
              <a:t>年</a:t>
            </a:r>
            <a:r>
              <a:rPr lang="en-US" altLang="ja-JP" dirty="0" smtClean="0"/>
              <a:t>12</a:t>
            </a:r>
            <a:r>
              <a:rPr lang="ja-JP" altLang="en-US" dirty="0" smtClean="0"/>
              <a:t>月</a:t>
            </a:r>
            <a:r>
              <a:rPr lang="en-US" altLang="ja-JP" dirty="0" smtClean="0"/>
              <a:t>21</a:t>
            </a:r>
            <a:r>
              <a:rPr lang="ja-JP" altLang="en-US" dirty="0" smtClean="0"/>
              <a:t>日に</a:t>
            </a:r>
            <a:r>
              <a:rPr lang="ja-JP" altLang="en-US" dirty="0"/>
              <a:t>ついて計算せよ</a:t>
            </a:r>
            <a:r>
              <a:rPr lang="ja-JP" altLang="en-US" dirty="0" smtClean="0"/>
              <a:t>。</a:t>
            </a:r>
            <a:r>
              <a:rPr lang="en-US" altLang="ja-JP" dirty="0"/>
              <a:t> </a:t>
            </a:r>
            <a:r>
              <a:rPr lang="ja-JP" altLang="en-US" dirty="0" smtClean="0"/>
              <a:t>詳細</a:t>
            </a:r>
            <a:r>
              <a:rPr lang="ja-JP" altLang="en-US" dirty="0" smtClean="0"/>
              <a:t>な地球回転バイナリ</a:t>
            </a:r>
            <a:r>
              <a:rPr lang="en-US" altLang="ja-JP" dirty="0" smtClean="0"/>
              <a:t>PCK</a:t>
            </a:r>
            <a:r>
              <a:rPr lang="ja-JP" altLang="en-US" dirty="0" smtClean="0"/>
              <a:t>が必要</a:t>
            </a:r>
            <a:r>
              <a:rPr lang="ja-JP" altLang="en-US" dirty="0" smtClean="0"/>
              <a:t>。</a:t>
            </a:r>
            <a:endParaRPr lang="en-US" altLang="ja-JP" dirty="0" smtClean="0"/>
          </a:p>
        </p:txBody>
      </p:sp>
      <p:sp>
        <p:nvSpPr>
          <p:cNvPr id="61444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45594C81-B832-4E64-9F10-C5AE4EAD8C95}" type="slidenum">
              <a:rPr kumimoji="0" lang="ja-JP" altLang="en-US" smtClean="0"/>
              <a:pPr eaLnBrk="1" hangingPunct="1"/>
              <a:t>62</a:t>
            </a:fld>
            <a:endParaRPr kumimoji="0" lang="en-US" altLang="ja-JP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3212555" y="604798"/>
            <a:ext cx="5931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  <a:defRPr/>
            </a:pPr>
            <a:r>
              <a:rPr lang="en-US" altLang="ja-JP" dirty="0" smtClean="0"/>
              <a:t>-“</a:t>
            </a:r>
            <a:r>
              <a:rPr lang="en-US" altLang="ja-JP" dirty="0"/>
              <a:t>materia</a:t>
            </a:r>
            <a:r>
              <a:rPr lang="en-US" altLang="ja-JP" dirty="0" smtClean="0"/>
              <a:t>l.zip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に必要なファイルが入っていますが、一般的な他のもの</a:t>
            </a:r>
            <a:r>
              <a:rPr lang="en-US" altLang="ja-JP" dirty="0" smtClean="0"/>
              <a:t>(e.g. de430.bsp)</a:t>
            </a:r>
            <a:r>
              <a:rPr lang="ja-JP" altLang="en-US" dirty="0" smtClean="0"/>
              <a:t>は自分で取得してください。</a:t>
            </a:r>
            <a:endParaRPr lang="en-US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241040" y="239038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-</a:t>
            </a:r>
            <a:r>
              <a:rPr kumimoji="1" lang="ja-JP" altLang="en-US" dirty="0" smtClean="0"/>
              <a:t>近くの人と相談してやってみよう</a:t>
            </a:r>
            <a:endParaRPr kumimoji="1" lang="ja-JP" altLang="en-US" dirty="0"/>
          </a:p>
        </p:txBody>
      </p:sp>
      <p:pic>
        <p:nvPicPr>
          <p:cNvPr id="1026" name="Picture 2" descr="土星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9987"/>
            <a:ext cx="1229707" cy="62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0" y="5020434"/>
            <a:ext cx="11128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(NASA/JPL/SSI)</a:t>
            </a:r>
            <a:endParaRPr kumimoji="1" lang="ja-JP" altLang="en-US" sz="1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" y="2582820"/>
            <a:ext cx="1063625" cy="122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>
            <a:spLocks noChangeArrowheads="1"/>
          </p:cNvSpPr>
          <p:nvPr/>
        </p:nvSpPr>
        <p:spPr bwMode="auto">
          <a:xfrm>
            <a:off x="117240" y="2587942"/>
            <a:ext cx="105655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50" dirty="0" smtClean="0">
                <a:solidFill>
                  <a:srgbClr val="FFFF00"/>
                </a:solidFill>
              </a:rPr>
              <a:t>(</a:t>
            </a:r>
            <a:r>
              <a:rPr lang="en-US" altLang="ja-JP" sz="1050" dirty="0">
                <a:solidFill>
                  <a:srgbClr val="FFFF00"/>
                </a:solidFill>
              </a:rPr>
              <a:t>google Earth)</a:t>
            </a:r>
            <a:endParaRPr lang="ja-JP" altLang="en-US" sz="105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lang="en-US" altLang="ja-JP" dirty="0" smtClean="0"/>
              <a:t>4</a:t>
            </a:r>
            <a:r>
              <a:rPr kumimoji="1" lang="ja-JP" altLang="en-US" dirty="0" smtClean="0"/>
              <a:t>　補足説明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3899" y="2045008"/>
            <a:ext cx="8641189" cy="4437679"/>
          </a:xfrm>
        </p:spPr>
        <p:txBody>
          <a:bodyPr>
            <a:normAutofit fontScale="62500" lnSpcReduction="20000"/>
          </a:bodyPr>
          <a:lstStyle/>
          <a:p>
            <a:r>
              <a:rPr lang="ja-JP" altLang="en-US" dirty="0" smtClean="0"/>
              <a:t>探査機の電波</a:t>
            </a:r>
            <a:r>
              <a:rPr lang="ja-JP" altLang="en-US" dirty="0"/>
              <a:t>掩蔽を使ってその場所の地形を推定することが</a:t>
            </a:r>
            <a:r>
              <a:rPr lang="ja-JP" altLang="en-US" dirty="0" smtClean="0"/>
              <a:t>できる</a:t>
            </a:r>
            <a:endParaRPr lang="en-US" altLang="ja-JP" dirty="0" smtClean="0"/>
          </a:p>
          <a:p>
            <a:r>
              <a:rPr lang="en-US" altLang="ja-JP" dirty="0" smtClean="0"/>
              <a:t>MESSENGER</a:t>
            </a:r>
            <a:r>
              <a:rPr lang="ja-JP" altLang="en-US" dirty="0" smtClean="0"/>
              <a:t>の軌道の都合で、レーザ高度計のフットプリントは北半球に集中。電波掩蔽による地形データが一部使われた</a:t>
            </a:r>
            <a:r>
              <a:rPr lang="en-US" altLang="ja-JP" dirty="0" smtClean="0"/>
              <a:t>(</a:t>
            </a:r>
            <a:r>
              <a:rPr lang="ja-JP" altLang="en-US" dirty="0" smtClean="0"/>
              <a:t>上の図。</a:t>
            </a:r>
            <a:r>
              <a:rPr lang="en-US" altLang="ja-JP" dirty="0" smtClean="0"/>
              <a:t>Perry+ GRL 2015)</a:t>
            </a:r>
          </a:p>
          <a:p>
            <a:endParaRPr lang="en-US" altLang="ja-JP" dirty="0" smtClean="0"/>
          </a:p>
          <a:p>
            <a:r>
              <a:rPr lang="en-US" altLang="ja-JP" dirty="0" err="1" smtClean="0"/>
              <a:t>occult_c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の使い方は</a:t>
            </a:r>
            <a:r>
              <a:rPr lang="en-US" altLang="ja-JP" dirty="0" smtClean="0"/>
              <a:t>SPICE</a:t>
            </a:r>
            <a:r>
              <a:rPr lang="ja-JP" altLang="en-US" dirty="0" smtClean="0"/>
              <a:t>のウェブ取説を探して参照の事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地上局用として</a:t>
            </a:r>
            <a:r>
              <a:rPr lang="en-GB" altLang="ja-JP" dirty="0" smtClean="0"/>
              <a:t>earthstns_itrf93_050714.bsp</a:t>
            </a:r>
            <a:r>
              <a:rPr lang="ja-JP" altLang="en-US" dirty="0" err="1" smtClean="0"/>
              <a:t>、</a:t>
            </a:r>
            <a:r>
              <a:rPr lang="en-GB" altLang="ja-JP" dirty="0" smtClean="0"/>
              <a:t>earth_topo_050714.tf</a:t>
            </a:r>
            <a:r>
              <a:rPr lang="ja-JP" altLang="en-US" dirty="0" smtClean="0"/>
              <a:t>をロードし、地上局</a:t>
            </a:r>
            <a:r>
              <a:rPr lang="en-US" altLang="ja-JP" dirty="0" smtClean="0"/>
              <a:t>DSS-13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座標系</a:t>
            </a:r>
            <a:r>
              <a:rPr lang="en-US" altLang="ja-JP" dirty="0" smtClean="0"/>
              <a:t>DSS-13_TOPO</a:t>
            </a:r>
            <a:r>
              <a:rPr lang="ja-JP" altLang="en-US" dirty="0" smtClean="0"/>
              <a:t>を使う。ほかの</a:t>
            </a:r>
            <a:r>
              <a:rPr lang="en-US" altLang="ja-JP" dirty="0" smtClean="0"/>
              <a:t>DSS</a:t>
            </a:r>
            <a:r>
              <a:rPr lang="ja-JP" altLang="en-US" dirty="0" smtClean="0"/>
              <a:t>局でも可能なので試してみるとよい</a:t>
            </a:r>
            <a:endParaRPr lang="en-US" altLang="ja-JP" dirty="0" smtClean="0"/>
          </a:p>
          <a:p>
            <a:r>
              <a:rPr lang="ja-JP" altLang="en-US" dirty="0" smtClean="0"/>
              <a:t>バイナリ地球回転</a:t>
            </a:r>
            <a:r>
              <a:rPr lang="en-US" altLang="ja-JP" dirty="0" smtClean="0"/>
              <a:t>PCK</a:t>
            </a:r>
            <a:r>
              <a:rPr lang="ja-JP" altLang="en-US" dirty="0" smtClean="0"/>
              <a:t>　 </a:t>
            </a:r>
            <a:r>
              <a:rPr lang="en-US" altLang="ja-JP" dirty="0" smtClean="0"/>
              <a:t>earth_000101_YYMMDD_YYMMDD.bpc</a:t>
            </a:r>
            <a:r>
              <a:rPr lang="ja-JP" altLang="en-US" dirty="0" smtClean="0"/>
              <a:t>等が必要</a:t>
            </a:r>
            <a:endParaRPr lang="ja-JP" altLang="en-US" dirty="0"/>
          </a:p>
          <a:p>
            <a:r>
              <a:rPr lang="en-US" altLang="ja-JP" dirty="0" smtClean="0"/>
              <a:t>MESSENGER</a:t>
            </a:r>
            <a:r>
              <a:rPr lang="ja-JP" altLang="en-US" dirty="0" smtClean="0"/>
              <a:t>の</a:t>
            </a:r>
            <a:r>
              <a:rPr lang="en-US" altLang="ja-JP" dirty="0" smtClean="0"/>
              <a:t>SPICE</a:t>
            </a:r>
            <a:r>
              <a:rPr lang="ja-JP" altLang="en-US" dirty="0" smtClean="0"/>
              <a:t>カーネルの在り処は以下。</a:t>
            </a:r>
            <a:r>
              <a:rPr lang="en-US" altLang="ja-JP" dirty="0" smtClean="0"/>
              <a:t>2008</a:t>
            </a:r>
            <a:r>
              <a:rPr lang="ja-JP" altLang="en-US" dirty="0" smtClean="0"/>
              <a:t>年が含まれる</a:t>
            </a:r>
            <a:r>
              <a:rPr lang="en-US" altLang="ja-JP" smtClean="0"/>
              <a:t>SPK</a:t>
            </a:r>
            <a:r>
              <a:rPr lang="ja-JP" altLang="en-US" smtClean="0"/>
              <a:t>を</a:t>
            </a:r>
            <a:r>
              <a:rPr lang="ja-JP" altLang="en-US" dirty="0" smtClean="0"/>
              <a:t>使えばよい。</a:t>
            </a:r>
            <a:endParaRPr lang="en-US" altLang="ja-JP" dirty="0" smtClean="0"/>
          </a:p>
          <a:p>
            <a:pPr marL="800100" lvl="2" indent="0">
              <a:buNone/>
            </a:pPr>
            <a:r>
              <a:rPr lang="en-GB" altLang="ja-JP" dirty="0" smtClean="0"/>
              <a:t>https</a:t>
            </a:r>
            <a:r>
              <a:rPr lang="en-GB" altLang="ja-JP" dirty="0"/>
              <a:t>://naif.jpl.nasa.gov/pub/naif/pds/data/mess-e_v_h-spice-6-v1.0/messsp_1000</a:t>
            </a:r>
            <a:r>
              <a:rPr lang="en-GB" altLang="ja-JP" dirty="0" smtClean="0"/>
              <a:t>/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63</a:t>
            </a:fld>
            <a:endParaRPr lang="en-US" altLang="ja-JP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08" y="0"/>
            <a:ext cx="3398292" cy="195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107998"/>
            <a:ext cx="5636525" cy="62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400" kern="12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400" kern="12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400" kern="12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400" kern="12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400" kern="12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r>
              <a:rPr lang="en-US" altLang="ja-JP" sz="800" b="1" dirty="0">
                <a:solidFill>
                  <a:srgbClr val="0054A6"/>
                </a:solidFill>
              </a:rPr>
              <a:t>Geophysical Research Letters, Volume: 42, Issue: 17, Pages: 6951-6958, First published: 06 August 2015, DOI: (10.1002/2015GL065101) </a:t>
            </a:r>
          </a:p>
        </p:txBody>
      </p:sp>
    </p:spTree>
    <p:extLst>
      <p:ext uri="{BB962C8B-B14F-4D97-AF65-F5344CB8AC3E}">
        <p14:creationId xmlns:p14="http://schemas.microsoft.com/office/powerpoint/2010/main" val="15864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課題に使いそうな</a:t>
            </a:r>
            <a:r>
              <a:rPr lang="ja-JP" altLang="en-US" dirty="0" smtClean="0"/>
              <a:t>他</a:t>
            </a:r>
            <a:r>
              <a:rPr lang="ja-JP" altLang="en-US" dirty="0"/>
              <a:t>の</a:t>
            </a:r>
            <a:r>
              <a:rPr kumimoji="1" lang="ja-JP" altLang="en-US" dirty="0" smtClean="0"/>
              <a:t>関数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使い方、意味は各自</a:t>
            </a:r>
            <a:r>
              <a:rPr kumimoji="1" lang="en-US" altLang="ja-JP" dirty="0" smtClean="0"/>
              <a:t>manual</a:t>
            </a:r>
            <a:r>
              <a:rPr kumimoji="1" lang="ja-JP" altLang="en-US" dirty="0" smtClean="0"/>
              <a:t>で調べること。</a:t>
            </a:r>
            <a:r>
              <a:rPr kumimoji="1" lang="en-US" altLang="ja-JP" dirty="0" smtClean="0"/>
              <a:t>manual</a:t>
            </a:r>
            <a:r>
              <a:rPr kumimoji="1" lang="ja-JP" altLang="en-US" dirty="0" smtClean="0"/>
              <a:t>の下の方に例が</a:t>
            </a:r>
            <a:r>
              <a:rPr lang="ja-JP" altLang="en-US" dirty="0"/>
              <a:t>ある</a:t>
            </a:r>
            <a:r>
              <a:rPr lang="ja-JP" altLang="en-US" dirty="0" smtClean="0"/>
              <a:t>。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Get values</a:t>
            </a:r>
            <a:endParaRPr kumimoji="1" lang="en-US" altLang="ja-JP" dirty="0" smtClean="0"/>
          </a:p>
          <a:p>
            <a:r>
              <a:rPr kumimoji="1" lang="en-US" altLang="ja-JP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bodvrd_c</a:t>
            </a:r>
            <a:r>
              <a:rPr kumimoji="1"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(“SATURN”, “RADII”,3, &amp;dim, radius)</a:t>
            </a:r>
          </a:p>
          <a:p>
            <a:r>
              <a:rPr kumimoji="1"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bodn2c_c(“SELENE”, &amp;</a:t>
            </a:r>
            <a:r>
              <a:rPr kumimoji="1" lang="en-US" altLang="ja-JP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sclkid</a:t>
            </a:r>
            <a:r>
              <a:rPr kumimoji="1"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,&amp;found)</a:t>
            </a:r>
          </a:p>
          <a:p>
            <a:endParaRPr kumimoji="1" lang="en-US" altLang="ja-JP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ja-JP" dirty="0" smtClean="0"/>
              <a:t>Time</a:t>
            </a:r>
          </a:p>
          <a:p>
            <a:r>
              <a:rPr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et2utc_c(et, “ISOC”,6,33,utctim)</a:t>
            </a:r>
          </a:p>
          <a:p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ja-JP" dirty="0" smtClean="0"/>
              <a:t>Vector </a:t>
            </a:r>
            <a:r>
              <a:rPr lang="en-US" altLang="ja-JP" dirty="0"/>
              <a:t>manipulation</a:t>
            </a:r>
          </a:p>
          <a:p>
            <a:r>
              <a:rPr lang="en-US" altLang="ja-JP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vsep_c</a:t>
            </a:r>
            <a:r>
              <a:rPr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(v1</a:t>
            </a:r>
            <a:r>
              <a:rPr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v2)</a:t>
            </a: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vnorm_c</a:t>
            </a:r>
            <a:r>
              <a:rPr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reclat_c</a:t>
            </a:r>
            <a:r>
              <a:rPr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(v, &amp;r,&amp;</a:t>
            </a:r>
            <a:r>
              <a:rPr lang="en-US" altLang="ja-JP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altLang="ja-JP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64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0895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次回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July 26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予告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ユーティリティープログラム説明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課題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を各自解く。適宜説明する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/>
              <a:pPr>
                <a:defRPr/>
              </a:pPr>
              <a:t>65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819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SPICE</a:t>
            </a:r>
            <a:r>
              <a:rPr lang="ja-JP" altLang="en-US" dirty="0" smtClean="0"/>
              <a:t>とは？</a:t>
            </a:r>
          </a:p>
        </p:txBody>
      </p:sp>
      <p:sp>
        <p:nvSpPr>
          <p:cNvPr id="32771" name="コンテンツ プレースホルダ 2"/>
          <p:cNvSpPr>
            <a:spLocks noGrp="1"/>
          </p:cNvSpPr>
          <p:nvPr>
            <p:ph idx="1"/>
          </p:nvPr>
        </p:nvSpPr>
        <p:spPr>
          <a:xfrm>
            <a:off x="947738" y="2017713"/>
            <a:ext cx="8007350" cy="3341687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NASA/JPL/NAIF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（ネフ）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defRPr/>
            </a:pPr>
            <a:r>
              <a:rPr lang="en-US" altLang="ja-JP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avigation and </a:t>
            </a:r>
            <a:r>
              <a:rPr lang="en-US" altLang="ja-JP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ncillary </a:t>
            </a:r>
            <a:r>
              <a:rPr lang="en-US" altLang="ja-JP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nformation </a:t>
            </a:r>
            <a:r>
              <a:rPr lang="en-US" altLang="ja-JP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acility</a:t>
            </a:r>
          </a:p>
          <a:p>
            <a:pPr>
              <a:defRPr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太陽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探査のデータ解析に使える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defRPr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もはや手放せない（無いと解析できない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defRPr/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論文出版の時は謝辞を入れましょう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defRPr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最新版</a:t>
            </a:r>
            <a:r>
              <a:rPr lang="en-GB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N0066(2017/4/10)</a:t>
            </a:r>
          </a:p>
          <a:p>
            <a:pPr>
              <a:defRPr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簡単に補助データを扱える方法の一つ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484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03EA8C23-58F1-4A5D-B3C4-556168772B1F}" type="slidenum">
              <a:rPr kumimoji="0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 eaLnBrk="1" hangingPunct="1"/>
              <a:t>7</a:t>
            </a:fld>
            <a:endParaRPr kumimoji="0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371600" y="5314713"/>
            <a:ext cx="1784602" cy="8198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科学</a:t>
            </a:r>
            <a:r>
              <a:rPr lang="ja-JP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lang="en-US" altLang="ja-JP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defRPr/>
            </a:pPr>
            <a:r>
              <a:rPr lang="en-US" altLang="ja-JP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Scientific data</a:t>
            </a:r>
            <a:endParaRPr lang="ja-JP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4004840" y="5236235"/>
            <a:ext cx="1701479" cy="9272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補助</a:t>
            </a:r>
            <a:r>
              <a:rPr lang="ja-JP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lang="en-US" altLang="ja-JP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defRPr/>
            </a:pPr>
            <a:r>
              <a:rPr lang="en-US" altLang="ja-JP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Ancillary data</a:t>
            </a:r>
            <a:endParaRPr lang="en-US" altLang="ja-JP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487" name="テキスト ボックス 6"/>
          <p:cNvSpPr txBox="1">
            <a:spLocks noChangeArrowheads="1"/>
          </p:cNvSpPr>
          <p:nvPr/>
        </p:nvSpPr>
        <p:spPr bwMode="auto">
          <a:xfrm>
            <a:off x="3355975" y="5513388"/>
            <a:ext cx="4984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＋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6460603" y="5314713"/>
            <a:ext cx="1988916" cy="84495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意味のある情報</a:t>
            </a:r>
          </a:p>
        </p:txBody>
      </p:sp>
      <p:sp>
        <p:nvSpPr>
          <p:cNvPr id="20489" name="テキスト ボックス 9"/>
          <p:cNvSpPr txBox="1">
            <a:spLocks noChangeArrowheads="1"/>
          </p:cNvSpPr>
          <p:nvPr/>
        </p:nvSpPr>
        <p:spPr bwMode="auto">
          <a:xfrm>
            <a:off x="3911600" y="6227763"/>
            <a:ext cx="249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軌道・姿勢・時刻など</a:t>
            </a:r>
          </a:p>
        </p:txBody>
      </p:sp>
      <p:sp>
        <p:nvSpPr>
          <p:cNvPr id="11" name="右矢印 10"/>
          <p:cNvSpPr/>
          <p:nvPr/>
        </p:nvSpPr>
        <p:spPr>
          <a:xfrm>
            <a:off x="5926138" y="5591175"/>
            <a:ext cx="393700" cy="334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491" name="テキスト ボックス 11"/>
          <p:cNvSpPr txBox="1">
            <a:spLocks noChangeArrowheads="1"/>
          </p:cNvSpPr>
          <p:nvPr/>
        </p:nvSpPr>
        <p:spPr bwMode="auto">
          <a:xfrm>
            <a:off x="1390650" y="6159500"/>
            <a:ext cx="249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画像・距離・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温度など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2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5472" y="0"/>
            <a:ext cx="2536165" cy="192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7455061" y="1908162"/>
            <a:ext cx="1677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開発責任者の</a:t>
            </a:r>
            <a:endParaRPr kumimoji="1" lang="en-US" altLang="ja-JP" dirty="0" smtClean="0"/>
          </a:p>
          <a:p>
            <a:r>
              <a:rPr lang="en-US" altLang="ja-JP" dirty="0" smtClean="0"/>
              <a:t>Chuck Acton</a:t>
            </a:r>
            <a:r>
              <a:rPr lang="ja-JP" altLang="en-US" dirty="0"/>
              <a:t>氏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8866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探査機の科学データだけではサイエンスにならない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48" y="1952837"/>
            <a:ext cx="4603238" cy="4603238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-34500" y="2383102"/>
            <a:ext cx="18004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何時に？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どこから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？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どの向きに？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視野の広さは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?</a:t>
            </a:r>
          </a:p>
          <a:p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軌道・姿勢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機器情報等＝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Ancillary data</a:t>
            </a: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（補助データ）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は補助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では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なく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必須情報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08" y="4776337"/>
            <a:ext cx="2407486" cy="180561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173857" y="6556075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</a:rPr>
              <a:t>©JAXA</a:t>
            </a:r>
            <a:r>
              <a:rPr lang="ja-JP" altLang="en-US" dirty="0" err="1" smtClean="0">
                <a:solidFill>
                  <a:srgbClr val="000000"/>
                </a:solidFill>
              </a:rPr>
              <a:t>、</a:t>
            </a:r>
            <a:r>
              <a:rPr lang="ja-JP" altLang="en-US" dirty="0" smtClean="0">
                <a:solidFill>
                  <a:srgbClr val="000000"/>
                </a:solidFill>
              </a:rPr>
              <a:t>東京大、他</a:t>
            </a:r>
            <a:endParaRPr lang="ja-JP" altLang="en-US" dirty="0">
              <a:solidFill>
                <a:srgbClr val="000000"/>
              </a:solidFill>
            </a:endParaRPr>
          </a:p>
        </p:txBody>
      </p:sp>
      <p:pic>
        <p:nvPicPr>
          <p:cNvPr id="9" name="コンテンツ プレースホルダ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2208" y="1952837"/>
            <a:ext cx="2791691" cy="279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32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B6F6F-E2B5-4BE3-9FF2-6C7EF5F8A053}" type="slidenum">
              <a:rPr lang="ja-JP" alt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ja-JP">
              <a:solidFill>
                <a:srgbClr val="000000"/>
              </a:solidFill>
            </a:endParaRPr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1"/>
            <a:ext cx="9074989" cy="6817310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555411" y="5892229"/>
            <a:ext cx="3588589" cy="708713"/>
          </a:xfrm>
        </p:spPr>
        <p:txBody>
          <a:bodyPr>
            <a:noAutofit/>
          </a:bodyPr>
          <a:lstStyle/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探査の状況を示す図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64899" y="5564037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一言でいうと、</a:t>
            </a:r>
            <a:r>
              <a:rPr lang="en-US" altLang="ja-JP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SPICE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座標</a:t>
            </a:r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変換とか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時刻補間・変換等の色々と面倒な事を</a:t>
            </a:r>
            <a:endParaRPr lang="en-US" altLang="ja-JP" dirty="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やってくれる</a:t>
            </a:r>
            <a:endParaRPr lang="ja-JP" altLang="en-US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320514" y="6496319"/>
            <a:ext cx="37544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sz="1100" dirty="0">
                <a:solidFill>
                  <a:srgbClr val="000000"/>
                </a:solidFill>
              </a:rPr>
              <a:t>https://naif.jpl.nasa.gov/naif/solar_system_geometry.pdf</a:t>
            </a:r>
            <a:endParaRPr lang="ja-JP" alt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76511</TotalTime>
  <Words>3735</Words>
  <Application>Microsoft Office PowerPoint</Application>
  <PresentationFormat>画面に合わせる (4:3)</PresentationFormat>
  <Paragraphs>736</Paragraphs>
  <Slides>65</Slides>
  <Notes>10</Notes>
  <HiddenSlides>0</HiddenSlides>
  <MMClips>0</MMClips>
  <ScaleCrop>false</ScaleCrop>
  <HeadingPairs>
    <vt:vector size="4" baseType="variant">
      <vt:variant>
        <vt:lpstr>テーマ</vt:lpstr>
      </vt:variant>
      <vt:variant>
        <vt:i4>21</vt:i4>
      </vt:variant>
      <vt:variant>
        <vt:lpstr>スライド タイトル</vt:lpstr>
      </vt:variant>
      <vt:variant>
        <vt:i4>65</vt:i4>
      </vt:variant>
    </vt:vector>
  </HeadingPairs>
  <TitlesOfParts>
    <vt:vector size="86" baseType="lpstr">
      <vt:lpstr>Blends</vt:lpstr>
      <vt:lpstr>1_Blends</vt:lpstr>
      <vt:lpstr>2_Blends</vt:lpstr>
      <vt:lpstr>3_Blends</vt:lpstr>
      <vt:lpstr>4_Blends</vt:lpstr>
      <vt:lpstr>5_Blends</vt:lpstr>
      <vt:lpstr>6_Blends</vt:lpstr>
      <vt:lpstr>7_Blends</vt:lpstr>
      <vt:lpstr>8_Blends</vt:lpstr>
      <vt:lpstr>9_Blends</vt:lpstr>
      <vt:lpstr>10_Blends</vt:lpstr>
      <vt:lpstr>11_Blends</vt:lpstr>
      <vt:lpstr>12_Blends</vt:lpstr>
      <vt:lpstr>13_Blends</vt:lpstr>
      <vt:lpstr>14_Blends</vt:lpstr>
      <vt:lpstr>15_Blends</vt:lpstr>
      <vt:lpstr>16_Blends</vt:lpstr>
      <vt:lpstr>17_Blends</vt:lpstr>
      <vt:lpstr>18_Blends</vt:lpstr>
      <vt:lpstr>19_Blends</vt:lpstr>
      <vt:lpstr>Office テーマ</vt:lpstr>
      <vt:lpstr>SPICE実習と関連説明 ＠会津大学</vt:lpstr>
      <vt:lpstr>目標</vt:lpstr>
      <vt:lpstr>目標(1)について</vt:lpstr>
      <vt:lpstr>資料</vt:lpstr>
      <vt:lpstr>内容</vt:lpstr>
      <vt:lpstr>１　SPICEについて（復習）</vt:lpstr>
      <vt:lpstr>SPICEとは？</vt:lpstr>
      <vt:lpstr>探査機の科学データだけではサイエンスにならない</vt:lpstr>
      <vt:lpstr>探査の状況を示す図</vt:lpstr>
      <vt:lpstr>PowerPoint プレゼンテーション</vt:lpstr>
      <vt:lpstr>SPICEのデータ＝kernel</vt:lpstr>
      <vt:lpstr>SPICEで出来ること</vt:lpstr>
      <vt:lpstr>言語</vt:lpstr>
      <vt:lpstr>プログラムの一般的な流れ</vt:lpstr>
      <vt:lpstr>例：太陽に対する月の位置</vt:lpstr>
      <vt:lpstr>例：太陽に対する月の位置</vt:lpstr>
      <vt:lpstr>2．背景知識を少し</vt:lpstr>
      <vt:lpstr>姿勢:attitude</vt:lpstr>
      <vt:lpstr>軌道:orbit</vt:lpstr>
      <vt:lpstr>軌道決定とサイエンス</vt:lpstr>
      <vt:lpstr>重力異常 Gravity anomaly</vt:lpstr>
      <vt:lpstr>はやぶさ2 &amp;リュウグウの例</vt:lpstr>
      <vt:lpstr>暦（れき）:ephemeris</vt:lpstr>
      <vt:lpstr>共通重心(barycenter)とは</vt:lpstr>
      <vt:lpstr>惑星の定数</vt:lpstr>
      <vt:lpstr>座標系</vt:lpstr>
      <vt:lpstr>春分点:vernal equinox</vt:lpstr>
      <vt:lpstr>春分点  vernal equinox</vt:lpstr>
      <vt:lpstr>春分点は動く</vt:lpstr>
      <vt:lpstr>参考：“北極星”の遷移</vt:lpstr>
      <vt:lpstr>Inertial J2000</vt:lpstr>
      <vt:lpstr>PowerPoint プレゼンテーション</vt:lpstr>
      <vt:lpstr>PowerPoint プレゼンテーション</vt:lpstr>
      <vt:lpstr>時刻系</vt:lpstr>
      <vt:lpstr>（参考）さまざまな時刻系</vt:lpstr>
      <vt:lpstr>探査機の時刻</vt:lpstr>
      <vt:lpstr>3．SPICEのマニュアル</vt:lpstr>
      <vt:lpstr>チュートリアル</vt:lpstr>
      <vt:lpstr>ドキュメント　トップページ</vt:lpstr>
      <vt:lpstr>required reading トップページ</vt:lpstr>
      <vt:lpstr>SPICE API reference guide</vt:lpstr>
      <vt:lpstr>PowerPoint プレゼンテーション</vt:lpstr>
      <vt:lpstr>PowerPoint プレゼンテーション</vt:lpstr>
      <vt:lpstr>古いサブルーチンに注意</vt:lpstr>
      <vt:lpstr>Generic kernels</vt:lpstr>
      <vt:lpstr>各種データ・ツール在処</vt:lpstr>
      <vt:lpstr>PowerPoint プレゼンテーション</vt:lpstr>
      <vt:lpstr>4. 関数で指定するパラメタ</vt:lpstr>
      <vt:lpstr>パラメタはマニュアルで分かる</vt:lpstr>
      <vt:lpstr>天体ID</vt:lpstr>
      <vt:lpstr>座標系名称等</vt:lpstr>
      <vt:lpstr>PowerPoint プレゼンテーション</vt:lpstr>
      <vt:lpstr>光時、光行差補正 *abcorr</vt:lpstr>
      <vt:lpstr>PowerPoint プレゼンテーション</vt:lpstr>
      <vt:lpstr>関数が出力する値</vt:lpstr>
      <vt:lpstr>5,実際に使う際の注意</vt:lpstr>
      <vt:lpstr>実際にソフト書く上での注意</vt:lpstr>
      <vt:lpstr>メタカーネルの書き方、利点</vt:lpstr>
      <vt:lpstr>コンパイル</vt:lpstr>
      <vt:lpstr>Makefileの利用　例</vt:lpstr>
      <vt:lpstr>6．練習課題</vt:lpstr>
      <vt:lpstr>課題</vt:lpstr>
      <vt:lpstr>課題4　補足説明</vt:lpstr>
      <vt:lpstr>課題に使いそうな他の関数</vt:lpstr>
      <vt:lpstr>次回July 26予告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noda</dc:creator>
  <cp:lastModifiedBy>noda</cp:lastModifiedBy>
  <cp:revision>2065</cp:revision>
  <cp:lastPrinted>2014-06-04T09:20:45Z</cp:lastPrinted>
  <dcterms:created xsi:type="dcterms:W3CDTF">1601-01-01T00:00:00Z</dcterms:created>
  <dcterms:modified xsi:type="dcterms:W3CDTF">2019-07-22T04:17:02Z</dcterms:modified>
</cp:coreProperties>
</file>